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4"/>
  </p:notesMasterIdLst>
  <p:handoutMasterIdLst>
    <p:handoutMasterId r:id="rId35"/>
  </p:handoutMasterIdLst>
  <p:sldIdLst>
    <p:sldId id="266" r:id="rId2"/>
    <p:sldId id="418" r:id="rId3"/>
    <p:sldId id="419" r:id="rId4"/>
    <p:sldId id="420" r:id="rId5"/>
    <p:sldId id="422" r:id="rId6"/>
    <p:sldId id="425" r:id="rId7"/>
    <p:sldId id="423" r:id="rId8"/>
    <p:sldId id="430" r:id="rId9"/>
    <p:sldId id="428" r:id="rId10"/>
    <p:sldId id="434" r:id="rId11"/>
    <p:sldId id="429" r:id="rId12"/>
    <p:sldId id="424" r:id="rId13"/>
    <p:sldId id="432" r:id="rId14"/>
    <p:sldId id="431" r:id="rId15"/>
    <p:sldId id="433" r:id="rId16"/>
    <p:sldId id="427" r:id="rId17"/>
    <p:sldId id="426" r:id="rId18"/>
    <p:sldId id="435" r:id="rId19"/>
    <p:sldId id="437" r:id="rId20"/>
    <p:sldId id="410" r:id="rId21"/>
    <p:sldId id="438" r:id="rId22"/>
    <p:sldId id="409" r:id="rId23"/>
    <p:sldId id="436" r:id="rId24"/>
    <p:sldId id="421" r:id="rId25"/>
    <p:sldId id="439" r:id="rId26"/>
    <p:sldId id="411" r:id="rId27"/>
    <p:sldId id="412" r:id="rId28"/>
    <p:sldId id="413" r:id="rId29"/>
    <p:sldId id="415" r:id="rId30"/>
    <p:sldId id="414" r:id="rId31"/>
    <p:sldId id="417" r:id="rId32"/>
    <p:sldId id="416" r:id="rId33"/>
  </p:sldIdLst>
  <p:sldSz cx="9144000" cy="6858000" type="screen4x3"/>
  <p:notesSz cx="6950075" cy="9236075"/>
  <p:defaultTextStyle>
    <a:defPPr>
      <a:defRPr lang="en-US"/>
    </a:defPPr>
    <a:lvl1pPr algn="l" rtl="0" eaLnBrk="0" fontAlgn="base" hangingPunct="0">
      <a:spcBef>
        <a:spcPct val="0"/>
      </a:spcBef>
      <a:spcAft>
        <a:spcPct val="0"/>
      </a:spcAft>
      <a:defRPr sz="20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pitchFamily="18" charset="0"/>
        <a:ea typeface="+mn-ea"/>
        <a:cs typeface="+mn-cs"/>
      </a:defRPr>
    </a:lvl5pPr>
    <a:lvl6pPr marL="2286000" algn="l" defTabSz="914400" rtl="0" eaLnBrk="1" latinLnBrk="0" hangingPunct="1">
      <a:defRPr sz="2000" kern="1200">
        <a:solidFill>
          <a:schemeClr val="tx1"/>
        </a:solidFill>
        <a:latin typeface="Times" pitchFamily="18" charset="0"/>
        <a:ea typeface="+mn-ea"/>
        <a:cs typeface="+mn-cs"/>
      </a:defRPr>
    </a:lvl6pPr>
    <a:lvl7pPr marL="2743200" algn="l" defTabSz="914400" rtl="0" eaLnBrk="1" latinLnBrk="0" hangingPunct="1">
      <a:defRPr sz="2000" kern="1200">
        <a:solidFill>
          <a:schemeClr val="tx1"/>
        </a:solidFill>
        <a:latin typeface="Times" pitchFamily="18" charset="0"/>
        <a:ea typeface="+mn-ea"/>
        <a:cs typeface="+mn-cs"/>
      </a:defRPr>
    </a:lvl7pPr>
    <a:lvl8pPr marL="3200400" algn="l" defTabSz="914400" rtl="0" eaLnBrk="1" latinLnBrk="0" hangingPunct="1">
      <a:defRPr sz="2000" kern="1200">
        <a:solidFill>
          <a:schemeClr val="tx1"/>
        </a:solidFill>
        <a:latin typeface="Times" pitchFamily="18" charset="0"/>
        <a:ea typeface="+mn-ea"/>
        <a:cs typeface="+mn-cs"/>
      </a:defRPr>
    </a:lvl8pPr>
    <a:lvl9pPr marL="3657600" algn="l" defTabSz="914400" rtl="0" eaLnBrk="1" latinLnBrk="0" hangingPunct="1">
      <a:defRPr sz="20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99"/>
    <a:srgbClr val="FFFFFF"/>
    <a:srgbClr val="DDDDDD"/>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61" autoAdjust="0"/>
    <p:restoredTop sz="90929" autoAdjust="0"/>
  </p:normalViewPr>
  <p:slideViewPr>
    <p:cSldViewPr>
      <p:cViewPr varScale="1">
        <p:scale>
          <a:sx n="117" d="100"/>
          <a:sy n="117" d="100"/>
        </p:scale>
        <p:origin x="-14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4B606133-9464-437F-BFD7-9798F50239FA}" type="datetimeFigureOut">
              <a:rPr lang="en-US" smtClean="0"/>
              <a:t>2/6/2012</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C03CAF01-F479-4F54-A6D1-A0764F3D1B8A}" type="slidenum">
              <a:rPr lang="en-US" smtClean="0"/>
              <a:t>‹#›</a:t>
            </a:fld>
            <a:endParaRPr lang="en-US"/>
          </a:p>
        </p:txBody>
      </p:sp>
    </p:spTree>
    <p:extLst>
      <p:ext uri="{BB962C8B-B14F-4D97-AF65-F5344CB8AC3E}">
        <p14:creationId xmlns:p14="http://schemas.microsoft.com/office/powerpoint/2010/main" val="3627829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5299" name="Rectangle 3"/>
          <p:cNvSpPr>
            <a:spLocks noGrp="1" noChangeArrowheads="1"/>
          </p:cNvSpPr>
          <p:nvPr>
            <p:ph type="dt" idx="1"/>
          </p:nvPr>
        </p:nvSpPr>
        <p:spPr bwMode="auto">
          <a:xfrm>
            <a:off x="3938376"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926677" y="4387136"/>
            <a:ext cx="5096722" cy="415623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8774271"/>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5303" name="Rectangle 7"/>
          <p:cNvSpPr>
            <a:spLocks noGrp="1" noChangeArrowheads="1"/>
          </p:cNvSpPr>
          <p:nvPr>
            <p:ph type="sldNum" sz="quarter" idx="5"/>
          </p:nvPr>
        </p:nvSpPr>
        <p:spPr bwMode="auto">
          <a:xfrm>
            <a:off x="3938376" y="8774271"/>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eaLnBrk="1" hangingPunct="1">
              <a:defRPr sz="1200">
                <a:latin typeface="Times New Roman" pitchFamily="18" charset="0"/>
              </a:defRPr>
            </a:lvl1pPr>
          </a:lstStyle>
          <a:p>
            <a:pPr>
              <a:defRPr/>
            </a:pPr>
            <a:fld id="{C48C0C9E-98CA-4A72-880F-2DBC99AD7383}" type="slidenum">
              <a:rPr lang="en-US"/>
              <a:pPr>
                <a:defRPr/>
              </a:pPr>
              <a:t>‹#›</a:t>
            </a:fld>
            <a:endParaRPr lang="en-US"/>
          </a:p>
        </p:txBody>
      </p:sp>
    </p:spTree>
    <p:extLst>
      <p:ext uri="{BB962C8B-B14F-4D97-AF65-F5344CB8AC3E}">
        <p14:creationId xmlns:p14="http://schemas.microsoft.com/office/powerpoint/2010/main" val="3781834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52400"/>
            <a:ext cx="67056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1026" name="Picture 2" descr="newbkidea1.jpg                                                 0001B7F0Macintosh HD                   ABA78158:"/>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pic>
        <p:nvPicPr>
          <p:cNvPr id="1027" name="Picture 3" descr="coverup1.jpg                                                   0001B7F0Macintosh HD                   ABA78158:"/>
          <p:cNvPicPr>
            <a:picLocks noChangeAspect="1" noChangeArrowheads="1"/>
          </p:cNvPicPr>
          <p:nvPr/>
        </p:nvPicPr>
        <p:blipFill>
          <a:blip r:embed="rId14" cstate="print"/>
          <a:srcRect/>
          <a:stretch>
            <a:fillRect/>
          </a:stretch>
        </p:blipFill>
        <p:spPr bwMode="auto">
          <a:xfrm>
            <a:off x="5600700" y="6324600"/>
            <a:ext cx="3543300" cy="533400"/>
          </a:xfrm>
          <a:prstGeom prst="rect">
            <a:avLst/>
          </a:prstGeom>
          <a:noFill/>
          <a:ln w="9525">
            <a:noFill/>
            <a:miter lim="800000"/>
            <a:headEnd/>
            <a:tailEnd/>
          </a:ln>
        </p:spPr>
      </p:pic>
      <p:sp>
        <p:nvSpPr>
          <p:cNvPr id="93188" name="Rectangle 4"/>
          <p:cNvSpPr>
            <a:spLocks noGrp="1" noChangeArrowheads="1"/>
          </p:cNvSpPr>
          <p:nvPr>
            <p:ph type="title"/>
          </p:nvPr>
        </p:nvSpPr>
        <p:spPr bwMode="auto">
          <a:xfrm>
            <a:off x="0" y="152400"/>
            <a:ext cx="9144000" cy="11430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3189" name="Rectangle 5"/>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split orient="vert"/>
  </p:transition>
  <p:txStyles>
    <p:titleStyle>
      <a:lvl1pPr algn="ctr" rtl="0" eaLnBrk="0" fontAlgn="base" hangingPunct="0">
        <a:spcBef>
          <a:spcPct val="0"/>
        </a:spcBef>
        <a:spcAft>
          <a:spcPct val="0"/>
        </a:spcAft>
        <a:defRPr sz="4400" b="1">
          <a:solidFill>
            <a:srgbClr val="FFBF56"/>
          </a:solidFill>
          <a:latin typeface="+mj-lt"/>
          <a:ea typeface="+mj-ea"/>
          <a:cs typeface="+mj-cs"/>
        </a:defRPr>
      </a:lvl1pPr>
      <a:lvl2pPr algn="ctr" rtl="0" eaLnBrk="0" fontAlgn="base" hangingPunct="0">
        <a:spcBef>
          <a:spcPct val="0"/>
        </a:spcBef>
        <a:spcAft>
          <a:spcPct val="0"/>
        </a:spcAft>
        <a:defRPr sz="4400" b="1">
          <a:solidFill>
            <a:srgbClr val="FFBF56"/>
          </a:solidFill>
          <a:latin typeface="Tahoma" pitchFamily="34" charset="0"/>
        </a:defRPr>
      </a:lvl2pPr>
      <a:lvl3pPr algn="ctr" rtl="0" eaLnBrk="0" fontAlgn="base" hangingPunct="0">
        <a:spcBef>
          <a:spcPct val="0"/>
        </a:spcBef>
        <a:spcAft>
          <a:spcPct val="0"/>
        </a:spcAft>
        <a:defRPr sz="4400" b="1">
          <a:solidFill>
            <a:srgbClr val="FFBF56"/>
          </a:solidFill>
          <a:latin typeface="Tahoma" pitchFamily="34" charset="0"/>
        </a:defRPr>
      </a:lvl3pPr>
      <a:lvl4pPr algn="ctr" rtl="0" eaLnBrk="0" fontAlgn="base" hangingPunct="0">
        <a:spcBef>
          <a:spcPct val="0"/>
        </a:spcBef>
        <a:spcAft>
          <a:spcPct val="0"/>
        </a:spcAft>
        <a:defRPr sz="4400" b="1">
          <a:solidFill>
            <a:srgbClr val="FFBF56"/>
          </a:solidFill>
          <a:latin typeface="Tahoma" pitchFamily="34" charset="0"/>
        </a:defRPr>
      </a:lvl4pPr>
      <a:lvl5pPr algn="ctr" rtl="0" eaLnBrk="0" fontAlgn="base" hangingPunct="0">
        <a:spcBef>
          <a:spcPct val="0"/>
        </a:spcBef>
        <a:spcAft>
          <a:spcPct val="0"/>
        </a:spcAft>
        <a:defRPr sz="4400" b="1">
          <a:solidFill>
            <a:srgbClr val="FFBF56"/>
          </a:solidFill>
          <a:latin typeface="Tahoma" pitchFamily="34" charset="0"/>
        </a:defRPr>
      </a:lvl5pPr>
      <a:lvl6pPr marL="457200" algn="ctr" rtl="0" eaLnBrk="0" fontAlgn="base" hangingPunct="0">
        <a:spcBef>
          <a:spcPct val="0"/>
        </a:spcBef>
        <a:spcAft>
          <a:spcPct val="0"/>
        </a:spcAft>
        <a:defRPr sz="4400" b="1">
          <a:solidFill>
            <a:srgbClr val="FFBF56"/>
          </a:solidFill>
          <a:latin typeface="Tahoma" pitchFamily="34" charset="0"/>
        </a:defRPr>
      </a:lvl6pPr>
      <a:lvl7pPr marL="914400" algn="ctr" rtl="0" eaLnBrk="0" fontAlgn="base" hangingPunct="0">
        <a:spcBef>
          <a:spcPct val="0"/>
        </a:spcBef>
        <a:spcAft>
          <a:spcPct val="0"/>
        </a:spcAft>
        <a:defRPr sz="4400" b="1">
          <a:solidFill>
            <a:srgbClr val="FFBF56"/>
          </a:solidFill>
          <a:latin typeface="Tahoma" pitchFamily="34" charset="0"/>
        </a:defRPr>
      </a:lvl7pPr>
      <a:lvl8pPr marL="1371600" algn="ctr" rtl="0" eaLnBrk="0" fontAlgn="base" hangingPunct="0">
        <a:spcBef>
          <a:spcPct val="0"/>
        </a:spcBef>
        <a:spcAft>
          <a:spcPct val="0"/>
        </a:spcAft>
        <a:defRPr sz="4400" b="1">
          <a:solidFill>
            <a:srgbClr val="FFBF56"/>
          </a:solidFill>
          <a:latin typeface="Tahoma" pitchFamily="34" charset="0"/>
        </a:defRPr>
      </a:lvl8pPr>
      <a:lvl9pPr marL="1828800" algn="ctr" rtl="0" eaLnBrk="0" fontAlgn="base" hangingPunct="0">
        <a:spcBef>
          <a:spcPct val="0"/>
        </a:spcBef>
        <a:spcAft>
          <a:spcPct val="0"/>
        </a:spcAft>
        <a:defRPr sz="4400" b="1">
          <a:solidFill>
            <a:srgbClr val="FFBF56"/>
          </a:solidFill>
          <a:latin typeface="Tahoma" pitchFamily="34" charset="0"/>
        </a:defRPr>
      </a:lvl9pPr>
    </p:titleStyle>
    <p:bodyStyle>
      <a:lvl1pPr marL="342900" indent="-342900" algn="l" rtl="0" eaLnBrk="0" fontAlgn="base" hangingPunct="0">
        <a:spcBef>
          <a:spcPct val="20000"/>
        </a:spcBef>
        <a:spcAft>
          <a:spcPct val="0"/>
        </a:spcAft>
        <a:buClr>
          <a:srgbClr val="FFBF56"/>
        </a:buClr>
        <a:buFont typeface="Times" pitchFamily="18" charset="0"/>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lr>
          <a:srgbClr val="FF9933"/>
        </a:buClr>
        <a:buChar char="–"/>
        <a:defRPr sz="2800" b="1">
          <a:solidFill>
            <a:schemeClr val="bg1"/>
          </a:solidFill>
          <a:latin typeface="+mn-lt"/>
        </a:defRPr>
      </a:lvl2pPr>
      <a:lvl3pPr marL="1143000" indent="-228600" algn="l" rtl="0" eaLnBrk="0" fontAlgn="base" hangingPunct="0">
        <a:spcBef>
          <a:spcPct val="20000"/>
        </a:spcBef>
        <a:spcAft>
          <a:spcPct val="0"/>
        </a:spcAft>
        <a:buChar char="•"/>
        <a:defRPr sz="2400" b="1">
          <a:solidFill>
            <a:schemeClr val="bg1"/>
          </a:solidFill>
          <a:latin typeface="+mn-lt"/>
        </a:defRPr>
      </a:lvl3pPr>
      <a:lvl4pPr marL="1600200" indent="-228600" algn="l" rtl="0" eaLnBrk="0" fontAlgn="base" hangingPunct="0">
        <a:spcBef>
          <a:spcPct val="20000"/>
        </a:spcBef>
        <a:spcAft>
          <a:spcPct val="0"/>
        </a:spcAft>
        <a:buChar char="–"/>
        <a:defRPr sz="2000" b="1">
          <a:solidFill>
            <a:schemeClr val="bg1"/>
          </a:solidFill>
          <a:latin typeface="+mn-lt"/>
        </a:defRPr>
      </a:lvl4pPr>
      <a:lvl5pPr marL="2057400" indent="-228600" algn="l" rtl="0" eaLnBrk="0" fontAlgn="base" hangingPunct="0">
        <a:spcBef>
          <a:spcPct val="20000"/>
        </a:spcBef>
        <a:spcAft>
          <a:spcPct val="0"/>
        </a:spcAft>
        <a:buChar char="»"/>
        <a:defRPr sz="2000" b="1">
          <a:solidFill>
            <a:schemeClr val="bg1"/>
          </a:solidFill>
          <a:latin typeface="+mn-lt"/>
        </a:defRPr>
      </a:lvl5pPr>
      <a:lvl6pPr marL="2514600" indent="-228600" algn="l" rtl="0" eaLnBrk="0" fontAlgn="base" hangingPunct="0">
        <a:spcBef>
          <a:spcPct val="20000"/>
        </a:spcBef>
        <a:spcAft>
          <a:spcPct val="0"/>
        </a:spcAft>
        <a:buChar char="»"/>
        <a:defRPr sz="2000" b="1">
          <a:solidFill>
            <a:schemeClr val="bg1"/>
          </a:solidFill>
          <a:latin typeface="+mn-lt"/>
        </a:defRPr>
      </a:lvl6pPr>
      <a:lvl7pPr marL="2971800" indent="-228600" algn="l" rtl="0" eaLnBrk="0" fontAlgn="base" hangingPunct="0">
        <a:spcBef>
          <a:spcPct val="20000"/>
        </a:spcBef>
        <a:spcAft>
          <a:spcPct val="0"/>
        </a:spcAft>
        <a:buChar char="»"/>
        <a:defRPr sz="2000" b="1">
          <a:solidFill>
            <a:schemeClr val="bg1"/>
          </a:solidFill>
          <a:latin typeface="+mn-lt"/>
        </a:defRPr>
      </a:lvl7pPr>
      <a:lvl8pPr marL="3429000" indent="-228600" algn="l" rtl="0" eaLnBrk="0" fontAlgn="base" hangingPunct="0">
        <a:spcBef>
          <a:spcPct val="20000"/>
        </a:spcBef>
        <a:spcAft>
          <a:spcPct val="0"/>
        </a:spcAft>
        <a:buChar char="»"/>
        <a:defRPr sz="2000" b="1">
          <a:solidFill>
            <a:schemeClr val="bg1"/>
          </a:solidFill>
          <a:latin typeface="+mn-lt"/>
        </a:defRPr>
      </a:lvl8pPr>
      <a:lvl9pPr marL="3886200" indent="-228600" algn="l" rtl="0" eaLnBrk="0" fontAlgn="base" hangingPunct="0">
        <a:spcBef>
          <a:spcPct val="20000"/>
        </a:spcBef>
        <a:spcAft>
          <a:spcPct val="0"/>
        </a:spcAft>
        <a:buChar char="»"/>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1828800"/>
            <a:ext cx="7772400" cy="1143000"/>
          </a:xfrm>
        </p:spPr>
        <p:txBody>
          <a:bodyPr/>
          <a:lstStyle/>
          <a:p>
            <a:pPr>
              <a:defRPr/>
            </a:pPr>
            <a:r>
              <a:rPr lang="en-US" dirty="0" smtClean="0"/>
              <a:t>The Inside Track to Proposed Rules for Implementation of the America Invents Act</a:t>
            </a:r>
          </a:p>
        </p:txBody>
      </p:sp>
      <p:sp>
        <p:nvSpPr>
          <p:cNvPr id="37891" name="Rectangle 3"/>
          <p:cNvSpPr>
            <a:spLocks noGrp="1" noChangeArrowheads="1"/>
          </p:cNvSpPr>
          <p:nvPr>
            <p:ph type="subTitle" idx="1"/>
          </p:nvPr>
        </p:nvSpPr>
        <p:spPr>
          <a:xfrm>
            <a:off x="1371600" y="4267200"/>
            <a:ext cx="6400800" cy="1295400"/>
          </a:xfrm>
        </p:spPr>
        <p:txBody>
          <a:bodyPr/>
          <a:lstStyle/>
          <a:p>
            <a:pPr>
              <a:defRPr/>
            </a:pPr>
            <a:r>
              <a:rPr lang="en-US" b="0" dirty="0" smtClean="0"/>
              <a:t>NJIPLA Meeting</a:t>
            </a:r>
          </a:p>
          <a:p>
            <a:pPr>
              <a:defRPr/>
            </a:pPr>
            <a:r>
              <a:rPr lang="en-US" b="0" dirty="0" smtClean="0"/>
              <a:t>Trenton Marriott</a:t>
            </a:r>
          </a:p>
          <a:p>
            <a:pPr>
              <a:defRPr/>
            </a:pPr>
            <a:r>
              <a:rPr lang="en-US" b="0" dirty="0" smtClean="0"/>
              <a:t> February 7, 2012</a:t>
            </a:r>
          </a:p>
          <a:p>
            <a:pPr>
              <a:defRPr/>
            </a:pPr>
            <a:endParaRPr lang="en-US" dirty="0" smtClean="0"/>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0" dirty="0" smtClean="0">
                <a:solidFill>
                  <a:srgbClr val="FF0000"/>
                </a:solidFill>
              </a:rPr>
              <a:t>Post Grant Rules Package: What to Look For</a:t>
            </a:r>
            <a:r>
              <a:rPr lang="en-US" sz="2400" b="0" dirty="0" smtClean="0">
                <a:solidFill>
                  <a:srgbClr val="FF0000"/>
                </a:solidFill>
              </a:rPr>
              <a:t> </a:t>
            </a:r>
            <a:r>
              <a:rPr lang="en-US" sz="3600" b="0" dirty="0" smtClean="0">
                <a:solidFill>
                  <a:srgbClr val="FF0000"/>
                </a:solidFill>
              </a:rPr>
              <a:t/>
            </a:r>
            <a:br>
              <a:rPr lang="en-US" sz="3600" b="0" dirty="0" smtClean="0">
                <a:solidFill>
                  <a:srgbClr val="FF0000"/>
                </a:solidFill>
              </a:rPr>
            </a:br>
            <a:r>
              <a:rPr lang="en-US" sz="3600" b="0" dirty="0" smtClean="0"/>
              <a:t>But just meeting the threshold will not always be enough…</a:t>
            </a:r>
            <a:endParaRPr lang="en-US" sz="3600" b="0" dirty="0"/>
          </a:p>
        </p:txBody>
      </p:sp>
      <p:sp>
        <p:nvSpPr>
          <p:cNvPr id="3" name="Content Placeholder 2"/>
          <p:cNvSpPr>
            <a:spLocks noGrp="1"/>
          </p:cNvSpPr>
          <p:nvPr>
            <p:ph idx="1"/>
          </p:nvPr>
        </p:nvSpPr>
        <p:spPr>
          <a:xfrm>
            <a:off x="609600" y="1371600"/>
            <a:ext cx="7772400" cy="4114800"/>
          </a:xfrm>
        </p:spPr>
        <p:txBody>
          <a:bodyPr/>
          <a:lstStyle/>
          <a:p>
            <a:endParaRPr lang="en-US" sz="1600" dirty="0" smtClean="0"/>
          </a:p>
          <a:p>
            <a:r>
              <a:rPr lang="en-US" sz="2400" b="0" i="1" dirty="0" smtClean="0"/>
              <a:t>Reasons to Decline the Petition</a:t>
            </a:r>
            <a:r>
              <a:rPr lang="en-US" sz="1400" b="0" i="1" dirty="0" smtClean="0"/>
              <a:t>. </a:t>
            </a:r>
            <a:r>
              <a:rPr lang="en-US" sz="1600" b="0" i="1" dirty="0" smtClean="0"/>
              <a:t>The Director may decline to consider the petition or decide not to institute a post-grant review [AIA §326(a)(2)] if it: </a:t>
            </a:r>
            <a:endParaRPr lang="en-US" sz="1600" b="0" dirty="0" smtClean="0"/>
          </a:p>
          <a:p>
            <a:pPr lvl="1"/>
            <a:r>
              <a:rPr lang="en-US" sz="1600" b="0" dirty="0" smtClean="0"/>
              <a:t>(1) Fails to meet requirements [AIA §§312(a) &amp; 322(a)] </a:t>
            </a:r>
          </a:p>
          <a:p>
            <a:pPr lvl="1"/>
            <a:r>
              <a:rPr lang="en-US" sz="1600" b="0" dirty="0" smtClean="0"/>
              <a:t>(2) Exceeds the Director’s limit [AIA §329(F)(2)(A)] </a:t>
            </a:r>
          </a:p>
          <a:p>
            <a:pPr lvl="1"/>
            <a:r>
              <a:rPr lang="en-US" sz="1600" b="0" dirty="0" smtClean="0"/>
              <a:t>(3) Already involved in another proceeding [AIA §315(a), (b) &amp; (d); §325(d) (first sentence)]</a:t>
            </a:r>
          </a:p>
          <a:p>
            <a:pPr lvl="1"/>
            <a:r>
              <a:rPr lang="en-US" sz="1600" b="0" dirty="0" smtClean="0"/>
              <a:t>(4) Involves the same or substantially the same prior art or arguments previously considered, or that could previously have been raised [AIA §325(D) (second sentence) &amp; </a:t>
            </a:r>
            <a:r>
              <a:rPr lang="en-US" sz="1600" b="0" dirty="0" err="1" smtClean="0"/>
              <a:t>estoppel</a:t>
            </a:r>
            <a:r>
              <a:rPr lang="en-US" sz="1600" b="0" dirty="0" smtClean="0"/>
              <a:t> under §315(e)(1) &amp; §325(e)(1)] </a:t>
            </a:r>
          </a:p>
          <a:p>
            <a:pPr lvl="1"/>
            <a:r>
              <a:rPr lang="en-US" sz="1600" b="0" dirty="0" smtClean="0"/>
              <a:t>(5) Denial is favored by economy, the integrity of the patent system, the efficient administration of the Office, or the ability of the Office to timely complete proceedings instituted under this chapter [AIA §316(b) &amp; §326(b)];</a:t>
            </a:r>
          </a:p>
          <a:p>
            <a:pPr lvl="1"/>
            <a:r>
              <a:rPr lang="en-US" sz="1600" b="0" dirty="0" smtClean="0"/>
              <a:t>(6) Institution of the review would not be in the interests of justice or due process [AIA §326(a)(2); Fifth Amendment of US Constitution]; and </a:t>
            </a:r>
          </a:p>
          <a:p>
            <a:pPr lvl="1"/>
            <a:r>
              <a:rPr lang="en-US" sz="1600" b="0" dirty="0" smtClean="0"/>
              <a:t>(7) The Covered Business Method Patent is not eligible. [AIA Sec. 18(d)] [</a:t>
            </a:r>
            <a:r>
              <a:rPr lang="en-US" sz="1600" b="0" i="1" dirty="0" smtClean="0"/>
              <a:t>See 157 Cong. Rec. §1368, §1376-77] </a:t>
            </a:r>
          </a:p>
          <a:p>
            <a:endParaRPr lang="en-US" sz="1600" b="0"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lstStyle/>
          <a:p>
            <a:r>
              <a:rPr lang="en-US" sz="1400" b="0" dirty="0" smtClean="0">
                <a:solidFill>
                  <a:srgbClr val="FF0000"/>
                </a:solidFill>
              </a:rPr>
              <a:t>Post Grant Rules Package: What to Look For</a:t>
            </a:r>
            <a:br>
              <a:rPr lang="en-US" sz="1400" b="0" dirty="0" smtClean="0">
                <a:solidFill>
                  <a:srgbClr val="FF0000"/>
                </a:solidFill>
              </a:rPr>
            </a:br>
            <a:r>
              <a:rPr lang="en-US" sz="2000" b="0" dirty="0" smtClean="0">
                <a:solidFill>
                  <a:srgbClr val="FF0000"/>
                </a:solidFill>
              </a:rPr>
              <a:t> </a:t>
            </a:r>
            <a:r>
              <a:rPr lang="en-US" sz="3600" b="0" dirty="0" smtClean="0">
                <a:solidFill>
                  <a:srgbClr val="FF0000"/>
                </a:solidFill>
              </a:rPr>
              <a:t/>
            </a:r>
            <a:br>
              <a:rPr lang="en-US" sz="3600" b="0" dirty="0" smtClean="0">
                <a:solidFill>
                  <a:srgbClr val="FF0000"/>
                </a:solidFill>
              </a:rPr>
            </a:br>
            <a:r>
              <a:rPr lang="en-US" sz="2800" b="0" dirty="0" smtClean="0"/>
              <a:t>The Director has broad discretion to stay, transfer, </a:t>
            </a:r>
            <a:br>
              <a:rPr lang="en-US" sz="2800" b="0" dirty="0" smtClean="0"/>
            </a:br>
            <a:r>
              <a:rPr lang="en-US" sz="2800" b="0" dirty="0" smtClean="0"/>
              <a:t>consolidate or terminate petitions &amp; proceedings:</a:t>
            </a:r>
            <a:r>
              <a:rPr lang="en-US" sz="2400" i="1" dirty="0" smtClean="0"/>
              <a:t/>
            </a:r>
            <a:br>
              <a:rPr lang="en-US" sz="2400" i="1" dirty="0" smtClean="0"/>
            </a:br>
            <a:endParaRPr lang="en-US" sz="3600" b="0" dirty="0"/>
          </a:p>
        </p:txBody>
      </p:sp>
      <p:sp>
        <p:nvSpPr>
          <p:cNvPr id="3" name="Content Placeholder 2"/>
          <p:cNvSpPr>
            <a:spLocks noGrp="1"/>
          </p:cNvSpPr>
          <p:nvPr>
            <p:ph idx="1"/>
          </p:nvPr>
        </p:nvSpPr>
        <p:spPr/>
        <p:txBody>
          <a:bodyPr/>
          <a:lstStyle/>
          <a:p>
            <a:r>
              <a:rPr lang="en-US" sz="2000" b="0" dirty="0" smtClean="0"/>
              <a:t>“…the Director shall consider the effect of any such regulation on the economy, the integrity of the patent system, the efficient administration of the Office, and the ability of the Office to timely complete proceedings.”  AIA §316(b) &amp; §326(b)</a:t>
            </a:r>
          </a:p>
          <a:p>
            <a:r>
              <a:rPr lang="en-US" sz="2000" b="0" dirty="0" smtClean="0"/>
              <a:t>“…if another proceeding or matter involving the patent is before the Office, the Director may determine the manner in which the post-grant review or other proceeding or matter may proceed, including providing for the stay, transfer, consolidation, or termination of any such matter or proceeding. In determining whether to institute or order a proceeding under this chapter, chapter 30, or chapter 31, the Director may take into account whether, and reject the petition or request because, the same or substantially the same prior art or arguments previously were presented to the Office.” AIA §325(d).</a:t>
            </a:r>
            <a:endParaRPr lang="en-US" sz="2000" b="0"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sz="1600" b="0" dirty="0" smtClean="0">
                <a:solidFill>
                  <a:srgbClr val="FF0000"/>
                </a:solidFill>
              </a:rPr>
              <a:t>Post Grant Rules Package: What to Look For </a:t>
            </a:r>
            <a:r>
              <a:rPr lang="en-US" b="0" dirty="0" smtClean="0">
                <a:solidFill>
                  <a:srgbClr val="FF0000"/>
                </a:solidFill>
              </a:rPr>
              <a:t/>
            </a:r>
            <a:br>
              <a:rPr lang="en-US" b="0" dirty="0" smtClean="0">
                <a:solidFill>
                  <a:srgbClr val="FF0000"/>
                </a:solidFill>
              </a:rPr>
            </a:br>
            <a:r>
              <a:rPr lang="en-US" sz="3600" b="0" dirty="0" smtClean="0"/>
              <a:t>Threshold Showings Will Define The Scope of The Proceedings</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400" b="0" dirty="0" smtClean="0"/>
              <a:t>“Also, by requiring petitioners to tie their challenges to particular validity arguments against particular claims, the new threshold will prevent challenges from ‘mushrooming’ after the review is instituted into additional arguments employing other prior art or attacking other claims.” </a:t>
            </a:r>
            <a:r>
              <a:rPr lang="en-US" sz="1050" b="0" dirty="0" smtClean="0"/>
              <a:t>Floor Comments of Senator </a:t>
            </a:r>
            <a:r>
              <a:rPr lang="en-US" sz="1050" b="0" dirty="0" err="1" smtClean="0"/>
              <a:t>Kyl</a:t>
            </a:r>
            <a:r>
              <a:rPr lang="en-US" sz="1050" b="0" dirty="0" smtClean="0"/>
              <a:t> at 157 Cong. Rec. S1368, S1376 (daily ed. March 8, 2011)</a:t>
            </a:r>
            <a:endParaRPr lang="en-US" sz="1600" b="0" dirty="0" smtClean="0"/>
          </a:p>
          <a:p>
            <a:r>
              <a:rPr lang="en-US" sz="2400" b="0" dirty="0" smtClean="0"/>
              <a:t>If [a] … review is instituted and not dismissed under this Chapter, the Patent Trial and Appeal Board shall issue a final written decision with respect to the patentability of any patent claim challenged by the petitioner and any new claim added under section 316(d).  AIA, §318(a); §328(a).</a:t>
            </a:r>
            <a:endParaRPr lang="en-US" sz="2800" b="0" dirty="0" smtClean="0"/>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sz="1600" b="0" dirty="0" smtClean="0">
                <a:solidFill>
                  <a:srgbClr val="FF0000"/>
                </a:solidFill>
              </a:rPr>
              <a:t>Post Grant Rules Package: What to Look For</a:t>
            </a:r>
            <a:br>
              <a:rPr lang="en-US" sz="1600" b="0" dirty="0" smtClean="0">
                <a:solidFill>
                  <a:srgbClr val="FF0000"/>
                </a:solidFill>
              </a:rPr>
            </a:br>
            <a:r>
              <a:rPr lang="en-US" sz="1600" b="0" dirty="0" smtClean="0">
                <a:solidFill>
                  <a:srgbClr val="FF0000"/>
                </a:solidFill>
              </a:rPr>
              <a:t> </a:t>
            </a:r>
            <a:r>
              <a:rPr lang="en-US" sz="3200" b="0" dirty="0" smtClean="0">
                <a:solidFill>
                  <a:srgbClr val="FF0000"/>
                </a:solidFill>
              </a:rPr>
              <a:t/>
            </a:r>
            <a:br>
              <a:rPr lang="en-US" sz="3200" b="0" dirty="0" smtClean="0">
                <a:solidFill>
                  <a:srgbClr val="FF0000"/>
                </a:solidFill>
              </a:rPr>
            </a:br>
            <a:r>
              <a:rPr lang="en-US" sz="3200" b="0" dirty="0" smtClean="0">
                <a:solidFill>
                  <a:srgbClr val="FFC000"/>
                </a:solidFill>
              </a:rPr>
              <a:t>D</a:t>
            </a:r>
            <a:r>
              <a:rPr lang="en-US" sz="3200" b="0" dirty="0" smtClean="0"/>
              <a:t>iscovery Will be Phased…</a:t>
            </a:r>
            <a:br>
              <a:rPr lang="en-US" sz="3200" b="0" dirty="0" smtClean="0"/>
            </a:br>
            <a:r>
              <a:rPr lang="en-US" sz="3200" b="0" dirty="0" smtClean="0"/>
              <a:t>and Include Board Involvement</a:t>
            </a:r>
            <a:endParaRPr lang="en-US" sz="3200" dirty="0"/>
          </a:p>
        </p:txBody>
      </p:sp>
      <p:sp>
        <p:nvSpPr>
          <p:cNvPr id="3" name="Content Placeholder 2"/>
          <p:cNvSpPr>
            <a:spLocks noGrp="1"/>
          </p:cNvSpPr>
          <p:nvPr>
            <p:ph idx="1"/>
          </p:nvPr>
        </p:nvSpPr>
        <p:spPr>
          <a:xfrm>
            <a:off x="609600" y="2057400"/>
            <a:ext cx="7772400" cy="4114800"/>
          </a:xfrm>
        </p:spPr>
        <p:txBody>
          <a:bodyPr/>
          <a:lstStyle/>
          <a:p>
            <a:r>
              <a:rPr lang="en-US" sz="2400" b="0" dirty="0" smtClean="0"/>
              <a:t>Likely to be at least two discovery periods, managed by a presiding judge</a:t>
            </a:r>
          </a:p>
          <a:p>
            <a:r>
              <a:rPr lang="en-US" sz="2400" b="0" dirty="0" smtClean="0"/>
              <a:t>“Standard” procedures will likely govern confidentiality and other common issues</a:t>
            </a:r>
          </a:p>
          <a:p>
            <a:r>
              <a:rPr lang="en-US" sz="2400" b="0" dirty="0" smtClean="0"/>
              <a:t>Some “automatic” discovery is likely</a:t>
            </a:r>
          </a:p>
          <a:p>
            <a:r>
              <a:rPr lang="en-US" sz="2400" b="0" dirty="0" smtClean="0"/>
              <a:t>Board is likely to stress informal dispute resolution over misc. motion practice</a:t>
            </a:r>
          </a:p>
          <a:p>
            <a:r>
              <a:rPr lang="en-US" sz="2400" b="0" dirty="0" smtClean="0"/>
              <a:t>Board likely to adopt an evolving “practice guide” </a:t>
            </a:r>
          </a:p>
          <a:p>
            <a:r>
              <a:rPr lang="en-US" sz="2400" b="0" dirty="0" smtClean="0"/>
              <a:t>Will deposition testimony be time limited?</a:t>
            </a:r>
            <a:endParaRPr lang="en-US" sz="2800" b="0" dirty="0" smtClean="0"/>
          </a:p>
          <a:p>
            <a:endParaRPr lang="en-US" b="0" dirty="0" smtClean="0"/>
          </a:p>
          <a:p>
            <a:endParaRPr lang="en-US" b="0" dirty="0"/>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sz="1600" b="0" dirty="0" smtClean="0">
                <a:solidFill>
                  <a:srgbClr val="FF0000"/>
                </a:solidFill>
              </a:rPr>
              <a:t>Post Grant Rules Package: What to Look For</a:t>
            </a:r>
            <a:br>
              <a:rPr lang="en-US" sz="1600" b="0" dirty="0" smtClean="0">
                <a:solidFill>
                  <a:srgbClr val="FF0000"/>
                </a:solidFill>
              </a:rPr>
            </a:br>
            <a:r>
              <a:rPr lang="en-US" sz="1600" b="0" dirty="0" smtClean="0">
                <a:solidFill>
                  <a:srgbClr val="FF0000"/>
                </a:solidFill>
              </a:rPr>
              <a:t> </a:t>
            </a:r>
            <a:r>
              <a:rPr lang="en-US" sz="3200" b="0" dirty="0" smtClean="0">
                <a:solidFill>
                  <a:srgbClr val="FF0000"/>
                </a:solidFill>
              </a:rPr>
              <a:t/>
            </a:r>
            <a:br>
              <a:rPr lang="en-US" sz="3200" b="0" dirty="0" smtClean="0">
                <a:solidFill>
                  <a:srgbClr val="FF0000"/>
                </a:solidFill>
              </a:rPr>
            </a:br>
            <a:r>
              <a:rPr lang="en-US" sz="2400" b="0" dirty="0" smtClean="0"/>
              <a:t>PO’s Response Should Respond To All Instituted Grounds; Petitioner’s “Written Comments” Will Be Limited To PO’s Response</a:t>
            </a:r>
            <a:r>
              <a:rPr lang="en-US" sz="3200" b="0" dirty="0" smtClean="0"/>
              <a:t/>
            </a:r>
            <a:br>
              <a:rPr lang="en-US" sz="3200" b="0" dirty="0" smtClean="0"/>
            </a:br>
            <a:endParaRPr lang="en-US" sz="3200" dirty="0"/>
          </a:p>
        </p:txBody>
      </p:sp>
      <p:sp>
        <p:nvSpPr>
          <p:cNvPr id="5" name="Content Placeholder 4"/>
          <p:cNvSpPr>
            <a:spLocks noGrp="1"/>
          </p:cNvSpPr>
          <p:nvPr>
            <p:ph idx="1"/>
          </p:nvPr>
        </p:nvSpPr>
        <p:spPr>
          <a:xfrm>
            <a:off x="685800" y="1600200"/>
            <a:ext cx="7772400" cy="4114800"/>
          </a:xfrm>
        </p:spPr>
        <p:txBody>
          <a:bodyPr/>
          <a:lstStyle/>
          <a:p>
            <a:endParaRPr lang="en-US" sz="2400" dirty="0" smtClean="0"/>
          </a:p>
          <a:p>
            <a:r>
              <a:rPr lang="en-US" sz="2000" b="0" dirty="0" smtClean="0"/>
              <a:t>The Patent Owner’s Response on Post-Grant Review should include any affidavits or declarations, or additional factual evidence and expert opinions, on which the patent owner relies in support of the response [AIA §326(a)(3), (4) &amp; (8); §326(b)]. </a:t>
            </a:r>
          </a:p>
          <a:p>
            <a:pPr>
              <a:buNone/>
            </a:pPr>
            <a:endParaRPr lang="en-US" sz="2000" dirty="0" smtClean="0"/>
          </a:p>
          <a:p>
            <a:r>
              <a:rPr lang="en-US" sz="2000" b="0" dirty="0" smtClean="0"/>
              <a:t>The petitioner’s Written Comments in Support of Post-Grant Review will likely be limited to rebuttal of the Patent Owner’s Response on Post-Grant Review. AIA 326(a)(12).</a:t>
            </a:r>
          </a:p>
          <a:p>
            <a:pPr lvl="1"/>
            <a:r>
              <a:rPr lang="en-US" sz="1600" b="0" dirty="0" smtClean="0"/>
              <a:t>The petitioner will likely be permitted to file a brief, supported by citation to evidence previously submitted to the Board by any party, and factual rebuttal and impeachment evidence adduced from the patent owner or the patent owner’s witnesses during the Petitioner’s Rebuttal Discovery Period. </a:t>
            </a:r>
          </a:p>
          <a:p>
            <a:pPr lvl="1"/>
            <a:r>
              <a:rPr lang="en-US" sz="1600" b="0" dirty="0" smtClean="0"/>
              <a:t>No new arguments of unpatentability or additional expert testimony or opinions will likely be accepted as part of the Written Comments. </a:t>
            </a:r>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90600"/>
          </a:xfrm>
        </p:spPr>
        <p:txBody>
          <a:bodyPr/>
          <a:lstStyle/>
          <a:p>
            <a:r>
              <a:rPr lang="en-US" sz="1600" b="0" dirty="0" smtClean="0">
                <a:solidFill>
                  <a:srgbClr val="FF0000"/>
                </a:solidFill>
              </a:rPr>
              <a:t>Post Grant Rules Package: What to Look For </a:t>
            </a:r>
            <a:r>
              <a:rPr lang="en-US" sz="3200" b="0" dirty="0" smtClean="0">
                <a:solidFill>
                  <a:srgbClr val="FF0000"/>
                </a:solidFill>
              </a:rPr>
              <a:t/>
            </a:r>
            <a:br>
              <a:rPr lang="en-US" sz="3200" b="0" dirty="0" smtClean="0">
                <a:solidFill>
                  <a:srgbClr val="FF0000"/>
                </a:solidFill>
              </a:rPr>
            </a:br>
            <a:r>
              <a:rPr lang="en-US" sz="3200" b="0" dirty="0" smtClean="0"/>
              <a:t>Claim Cancellation &amp; Substitutions:</a:t>
            </a:r>
            <a:br>
              <a:rPr lang="en-US" sz="3200" b="0" dirty="0" smtClean="0"/>
            </a:br>
            <a:r>
              <a:rPr lang="en-US" sz="3200" b="0" dirty="0" smtClean="0"/>
              <a:t> Will be Allowed</a:t>
            </a:r>
            <a:endParaRPr lang="en-US" sz="3200" dirty="0"/>
          </a:p>
        </p:txBody>
      </p:sp>
      <p:sp>
        <p:nvSpPr>
          <p:cNvPr id="3" name="Content Placeholder 2"/>
          <p:cNvSpPr>
            <a:spLocks noGrp="1"/>
          </p:cNvSpPr>
          <p:nvPr>
            <p:ph idx="1"/>
          </p:nvPr>
        </p:nvSpPr>
        <p:spPr>
          <a:xfrm>
            <a:off x="685800" y="1676400"/>
            <a:ext cx="7772400" cy="4114800"/>
          </a:xfrm>
        </p:spPr>
        <p:txBody>
          <a:bodyPr/>
          <a:lstStyle/>
          <a:p>
            <a:r>
              <a:rPr lang="en-US" sz="2400" b="0" dirty="0" smtClean="0"/>
              <a:t>Disclaimer (dedication) should be allowed at any time, and may serve to narrow the issues under review</a:t>
            </a:r>
          </a:p>
          <a:p>
            <a:r>
              <a:rPr lang="en-US" sz="2400" b="0" dirty="0" smtClean="0"/>
              <a:t>Substitute claims should be allowed to be presented following the PO’s discovery of Petitioner’s witnesses</a:t>
            </a:r>
          </a:p>
          <a:p>
            <a:r>
              <a:rPr lang="en-US" sz="2400" b="0" dirty="0" smtClean="0"/>
              <a:t>Rules and/or Board may determine the “reasonable number” issue</a:t>
            </a:r>
          </a:p>
          <a:p>
            <a:r>
              <a:rPr lang="en-US" sz="2400" b="0" dirty="0" smtClean="0"/>
              <a:t>Decisions on reasonableness and patentability of substitute claims will likely be part of Board’s final decision  AIA § 318 &amp; § 328.</a:t>
            </a:r>
          </a:p>
          <a:p>
            <a:endParaRPr lang="en-US" b="0" dirty="0" smtClean="0"/>
          </a:p>
          <a:p>
            <a:endParaRPr lang="en-US" b="0" dirty="0"/>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lstStyle/>
          <a:p>
            <a:r>
              <a:rPr lang="en-US" sz="2000" b="0" dirty="0" smtClean="0">
                <a:solidFill>
                  <a:srgbClr val="FF0000"/>
                </a:solidFill>
              </a:rPr>
              <a:t>Post Grant Rules Package: What to Look For</a:t>
            </a:r>
            <a:br>
              <a:rPr lang="en-US" sz="2000" b="0" dirty="0" smtClean="0">
                <a:solidFill>
                  <a:srgbClr val="FF0000"/>
                </a:solidFill>
              </a:rPr>
            </a:br>
            <a:r>
              <a:rPr lang="en-US" sz="2000" b="0" dirty="0" smtClean="0">
                <a:solidFill>
                  <a:srgbClr val="FF0000"/>
                </a:solidFill>
              </a:rPr>
              <a:t> </a:t>
            </a:r>
            <a:r>
              <a:rPr lang="en-US" b="0" dirty="0" smtClean="0">
                <a:solidFill>
                  <a:srgbClr val="FF0000"/>
                </a:solidFill>
              </a:rPr>
              <a:t/>
            </a:r>
            <a:br>
              <a:rPr lang="en-US" b="0" dirty="0" smtClean="0">
                <a:solidFill>
                  <a:srgbClr val="FF0000"/>
                </a:solidFill>
              </a:rPr>
            </a:br>
            <a:r>
              <a:rPr lang="en-US" sz="3600" b="0" dirty="0" smtClean="0"/>
              <a:t>Final Hearings Will Decide Many Issues</a:t>
            </a:r>
            <a:endParaRPr lang="en-US" dirty="0"/>
          </a:p>
        </p:txBody>
      </p:sp>
      <p:sp>
        <p:nvSpPr>
          <p:cNvPr id="3" name="Content Placeholder 2"/>
          <p:cNvSpPr>
            <a:spLocks noGrp="1"/>
          </p:cNvSpPr>
          <p:nvPr>
            <p:ph idx="1"/>
          </p:nvPr>
        </p:nvSpPr>
        <p:spPr>
          <a:xfrm>
            <a:off x="685800" y="2286000"/>
            <a:ext cx="7772400" cy="4114800"/>
          </a:xfrm>
        </p:spPr>
        <p:txBody>
          <a:bodyPr/>
          <a:lstStyle/>
          <a:p>
            <a:r>
              <a:rPr lang="en-US" sz="2000" b="0" dirty="0" smtClean="0"/>
              <a:t>If not earlier settled or dismissed, Final Written Decisions will decide the patentability of the claims subject to the proceeding, and those added during it</a:t>
            </a:r>
          </a:p>
          <a:p>
            <a:r>
              <a:rPr lang="en-US" sz="2000" b="0" dirty="0" smtClean="0"/>
              <a:t>Ancillary issues relating to the issues will also likely be decided during or after final hearing</a:t>
            </a:r>
          </a:p>
          <a:p>
            <a:r>
              <a:rPr lang="en-US" sz="2000" b="0" dirty="0" smtClean="0"/>
              <a:t>Other issues may also be deferred to the Board for decision</a:t>
            </a:r>
          </a:p>
          <a:p>
            <a:r>
              <a:rPr lang="en-US" sz="2000" b="0" dirty="0" smtClean="0"/>
              <a:t>Final decisions will issue 12-18 months from institution</a:t>
            </a:r>
          </a:p>
          <a:p>
            <a:r>
              <a:rPr lang="en-US" sz="2000" b="0" dirty="0" smtClean="0"/>
              <a:t>Reconsideration for manifest errors of fact or law will likely be permitted, but won’t be encouraged</a:t>
            </a:r>
          </a:p>
          <a:p>
            <a:r>
              <a:rPr lang="en-US" sz="2000" b="0" dirty="0" smtClean="0"/>
              <a:t>Regulations may suggest some but not all circumstances that will constitute “good cause” for an extension beyond 12 months</a:t>
            </a:r>
            <a:endParaRPr lang="en-US" sz="2000" b="0" dirty="0"/>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0" dirty="0" smtClean="0">
                <a:solidFill>
                  <a:srgbClr val="FF0000"/>
                </a:solidFill>
              </a:rPr>
              <a:t>Post Grant Rules Package: What to Look For</a:t>
            </a:r>
            <a:r>
              <a:rPr lang="en-US" sz="4000" b="0" dirty="0" smtClean="0">
                <a:solidFill>
                  <a:srgbClr val="FF0000"/>
                </a:solidFill>
              </a:rPr>
              <a:t> </a:t>
            </a:r>
            <a:r>
              <a:rPr lang="en-US" b="0" dirty="0" smtClean="0">
                <a:solidFill>
                  <a:srgbClr val="FF0000"/>
                </a:solidFill>
              </a:rPr>
              <a:t/>
            </a:r>
            <a:br>
              <a:rPr lang="en-US" b="0" dirty="0" smtClean="0">
                <a:solidFill>
                  <a:srgbClr val="FF0000"/>
                </a:solidFill>
              </a:rPr>
            </a:br>
            <a:r>
              <a:rPr lang="en-US" sz="3600" b="0" dirty="0" smtClean="0"/>
              <a:t>Transitional Proceedings </a:t>
            </a:r>
            <a:br>
              <a:rPr lang="en-US" sz="3600" b="0" dirty="0" smtClean="0"/>
            </a:br>
            <a:r>
              <a:rPr lang="en-US" sz="3600" b="0" dirty="0" smtClean="0"/>
              <a:t>Will Simply Be A Form of PGR</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400" b="0" dirty="0" smtClean="0"/>
              <a:t>“The transitional proceeding implemented pursuant to this subsection shall be regarded as, and shall employ the standards and procedures of, a post-grant review under chapter 32 of title 35, United States Code [subject to certain exceptions].” AIA §18(a)(1). </a:t>
            </a:r>
          </a:p>
          <a:p>
            <a:r>
              <a:rPr lang="en-US" sz="2400" b="0" dirty="0" smtClean="0"/>
              <a:t>Special rules pertain to BMP’s eligible for PGR, and these may be the first to undergo PGR</a:t>
            </a:r>
          </a:p>
          <a:p>
            <a:r>
              <a:rPr lang="en-US" sz="2400" b="0" dirty="0" smtClean="0"/>
              <a:t>Threshold related to the existence of a “charge of infringement” may prove difficult to administer.  </a:t>
            </a:r>
            <a:r>
              <a:rPr lang="en-US" sz="2000" b="0" i="1" dirty="0" smtClean="0"/>
              <a:t>See AIA </a:t>
            </a:r>
            <a:r>
              <a:rPr lang="en-US" sz="2000" b="0" dirty="0" smtClean="0"/>
              <a:t>§</a:t>
            </a:r>
            <a:r>
              <a:rPr lang="en-US" sz="2000" b="0" i="1" dirty="0" smtClean="0"/>
              <a:t>18 (A)(1)(B).</a:t>
            </a:r>
            <a:endParaRPr lang="en-US" sz="2400" b="0" dirty="0" smtClean="0"/>
          </a:p>
          <a:p>
            <a:endParaRPr lang="en-US" sz="2400" b="0" dirty="0"/>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lstStyle/>
          <a:p>
            <a:r>
              <a:rPr lang="en-US" sz="2000" b="0" dirty="0" smtClean="0">
                <a:solidFill>
                  <a:srgbClr val="FF0000"/>
                </a:solidFill>
              </a:rPr>
              <a:t>Post Grant Rules Package: What to Look For</a:t>
            </a:r>
            <a:br>
              <a:rPr lang="en-US" sz="2000" b="0" dirty="0" smtClean="0">
                <a:solidFill>
                  <a:srgbClr val="FF0000"/>
                </a:solidFill>
              </a:rPr>
            </a:br>
            <a:r>
              <a:rPr lang="en-US" sz="2000" b="0" dirty="0" smtClean="0">
                <a:solidFill>
                  <a:srgbClr val="FF0000"/>
                </a:solidFill>
              </a:rPr>
              <a:t> </a:t>
            </a:r>
            <a:r>
              <a:rPr lang="en-US" b="0" dirty="0" smtClean="0">
                <a:solidFill>
                  <a:srgbClr val="FF0000"/>
                </a:solidFill>
              </a:rPr>
              <a:t/>
            </a:r>
            <a:br>
              <a:rPr lang="en-US" b="0" dirty="0" smtClean="0">
                <a:solidFill>
                  <a:srgbClr val="FF0000"/>
                </a:solidFill>
              </a:rPr>
            </a:br>
            <a:r>
              <a:rPr lang="en-US" sz="4000" b="0" dirty="0" smtClean="0"/>
              <a:t>“Technological Invention” Will </a:t>
            </a:r>
            <a:br>
              <a:rPr lang="en-US" sz="4000" b="0" dirty="0" smtClean="0"/>
            </a:br>
            <a:r>
              <a:rPr lang="en-US" sz="4000" b="0" dirty="0" smtClean="0"/>
              <a:t>(Finally) Be Defined </a:t>
            </a:r>
            <a:endParaRPr lang="en-US" dirty="0"/>
          </a:p>
        </p:txBody>
      </p:sp>
      <p:sp>
        <p:nvSpPr>
          <p:cNvPr id="3" name="Content Placeholder 2"/>
          <p:cNvSpPr>
            <a:spLocks noGrp="1"/>
          </p:cNvSpPr>
          <p:nvPr>
            <p:ph idx="1"/>
          </p:nvPr>
        </p:nvSpPr>
        <p:spPr>
          <a:xfrm>
            <a:off x="685800" y="2286000"/>
            <a:ext cx="7772400" cy="4114800"/>
          </a:xfrm>
        </p:spPr>
        <p:txBody>
          <a:bodyPr/>
          <a:lstStyle/>
          <a:p>
            <a:r>
              <a:rPr lang="en-US" sz="2800" b="0" dirty="0" smtClean="0"/>
              <a:t>Per Section 18(d)(1): “Covered business method patent’’ means a patent that claims a method or corresponding apparatus for performing data processing or other operations used in the practice, administration, or management of a financial product or service, except that the </a:t>
            </a:r>
            <a:r>
              <a:rPr lang="en-US" sz="2800" b="0" dirty="0" smtClean="0">
                <a:solidFill>
                  <a:srgbClr val="FFFF00"/>
                </a:solidFill>
              </a:rPr>
              <a:t>term does not include patents for technological inventions</a:t>
            </a:r>
            <a:r>
              <a:rPr lang="en-US" sz="2800" b="0" dirty="0" smtClean="0"/>
              <a:t>.”</a:t>
            </a:r>
            <a:endParaRPr lang="en-US" sz="2800" b="0" dirty="0"/>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Blogosphere Buzz</a:t>
            </a:r>
            <a:endParaRPr lang="en-US" dirty="0"/>
          </a:p>
        </p:txBody>
      </p:sp>
      <p:sp>
        <p:nvSpPr>
          <p:cNvPr id="3" name="Content Placeholder 2"/>
          <p:cNvSpPr>
            <a:spLocks noGrp="1"/>
          </p:cNvSpPr>
          <p:nvPr>
            <p:ph idx="1"/>
          </p:nvPr>
        </p:nvSpPr>
        <p:spPr/>
        <p:txBody>
          <a:bodyPr/>
          <a:lstStyle/>
          <a:p>
            <a:r>
              <a:rPr lang="en-US" b="0" dirty="0" smtClean="0"/>
              <a:t>The next rules proposal is rumored to be 3,000 pages long, and to require the entirety of a day’s printing of the Federal Register……</a:t>
            </a:r>
          </a:p>
          <a:p>
            <a:endParaRPr lang="en-US" b="0" dirty="0" smtClean="0"/>
          </a:p>
          <a:p>
            <a:pPr>
              <a:buNone/>
            </a:pPr>
            <a:r>
              <a:rPr lang="en-US" b="0" dirty="0" smtClean="0"/>
              <a:t>	But whatever the truth is….</a:t>
            </a:r>
            <a:endParaRPr lang="en-US" b="0" dirty="0"/>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09800"/>
            <a:ext cx="7772400" cy="1362075"/>
          </a:xfrm>
        </p:spPr>
        <p:txBody>
          <a:bodyPr/>
          <a:lstStyle/>
          <a:p>
            <a:r>
              <a:rPr lang="en-US" dirty="0" smtClean="0"/>
              <a:t>PROPOSED RULES FOR POST GRANT, Inter partes &amp; Transitional  (BMP) Proceedings </a:t>
            </a:r>
            <a:endParaRPr lang="en-US" dirty="0"/>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a:defRPr/>
            </a:pPr>
            <a:r>
              <a:rPr lang="en-US" sz="2800" b="0" dirty="0" smtClean="0">
                <a:solidFill>
                  <a:srgbClr val="FF0000"/>
                </a:solidFill>
              </a:rPr>
              <a:t/>
            </a:r>
            <a:br>
              <a:rPr lang="en-US" sz="2800" b="0" dirty="0" smtClean="0">
                <a:solidFill>
                  <a:srgbClr val="FF0000"/>
                </a:solidFill>
              </a:rPr>
            </a:br>
            <a:r>
              <a:rPr lang="en-US" b="0" dirty="0" smtClean="0"/>
              <a:t>It Won’t Be Simple!!</a:t>
            </a:r>
          </a:p>
        </p:txBody>
      </p:sp>
      <p:pic>
        <p:nvPicPr>
          <p:cNvPr id="4" name="Picture 3" descr="http://3.bp.blogspot.com/_sTH3ed0AEZE/SmgL8ffr0uI/AAAAAAAAAx4/8k4ebJtvnWU/s400/patent-simplify.gif"/>
          <p:cNvPicPr/>
          <p:nvPr/>
        </p:nvPicPr>
        <p:blipFill>
          <a:blip r:embed="rId2" cstate="print"/>
          <a:srcRect/>
          <a:stretch>
            <a:fillRect/>
          </a:stretch>
        </p:blipFill>
        <p:spPr bwMode="auto">
          <a:xfrm>
            <a:off x="1524000" y="1371600"/>
            <a:ext cx="6172200" cy="5334000"/>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endParaRPr lang="en-US"/>
          </a:p>
        </p:txBody>
      </p:sp>
    </p:spTree>
  </p:cSld>
  <p:clrMapOvr>
    <a:masterClrMapping/>
  </p:clrMapOvr>
  <p:transition>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ctrTitle"/>
          </p:nvPr>
        </p:nvSpPr>
        <p:spPr>
          <a:xfrm>
            <a:off x="685800" y="2286000"/>
            <a:ext cx="7772400" cy="1143000"/>
          </a:xfrm>
        </p:spPr>
        <p:txBody>
          <a:bodyPr/>
          <a:lstStyle/>
          <a:p>
            <a:pPr>
              <a:defRPr/>
            </a:pPr>
            <a:r>
              <a:rPr lang="en-US" smtClean="0"/>
              <a:t>Thank you</a:t>
            </a:r>
          </a:p>
        </p:txBody>
      </p:sp>
      <p:sp>
        <p:nvSpPr>
          <p:cNvPr id="216067" name="Rectangle 3"/>
          <p:cNvSpPr>
            <a:spLocks noGrp="1" noChangeArrowheads="1"/>
          </p:cNvSpPr>
          <p:nvPr>
            <p:ph type="subTitle" idx="1"/>
          </p:nvPr>
        </p:nvSpPr>
        <p:spPr/>
        <p:txBody>
          <a:bodyPr/>
          <a:lstStyle/>
          <a:p>
            <a:pPr>
              <a:defRPr/>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BackGROUND</a:t>
            </a:r>
            <a:r>
              <a:rPr lang="en-US" dirty="0" smtClean="0"/>
              <a:t> SLIDES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shadow-puppets.com/images/pages/shadow-8.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0" dirty="0" smtClean="0">
                <a:solidFill>
                  <a:srgbClr val="FF0000"/>
                </a:solidFill>
              </a:rPr>
              <a:t>Taking Stock: </a:t>
            </a:r>
            <a:br>
              <a:rPr lang="en-US" sz="2800" b="0" dirty="0" smtClean="0">
                <a:solidFill>
                  <a:srgbClr val="FF0000"/>
                </a:solidFill>
              </a:rPr>
            </a:br>
            <a:r>
              <a:rPr lang="en-US" b="0" dirty="0" smtClean="0"/>
              <a:t>The America Invents Act (I)</a:t>
            </a:r>
          </a:p>
        </p:txBody>
      </p:sp>
      <p:sp>
        <p:nvSpPr>
          <p:cNvPr id="3" name="Content Placeholder 2"/>
          <p:cNvSpPr>
            <a:spLocks noGrp="1"/>
          </p:cNvSpPr>
          <p:nvPr>
            <p:ph idx="1"/>
          </p:nvPr>
        </p:nvSpPr>
        <p:spPr>
          <a:xfrm>
            <a:off x="685800" y="1600200"/>
            <a:ext cx="7772400" cy="4114800"/>
          </a:xfrm>
        </p:spPr>
        <p:txBody>
          <a:bodyPr/>
          <a:lstStyle/>
          <a:p>
            <a:pPr>
              <a:defRPr/>
            </a:pPr>
            <a:r>
              <a:rPr lang="en-US" sz="2400" b="0" dirty="0" smtClean="0"/>
              <a:t>Institution of 1</a:t>
            </a:r>
            <a:r>
              <a:rPr lang="en-US" sz="2400" b="0" baseline="30000" dirty="0" smtClean="0"/>
              <a:t>st</a:t>
            </a:r>
            <a:r>
              <a:rPr lang="en-US" sz="2400" b="0" dirty="0" smtClean="0"/>
              <a:t> Inventor-to-File system</a:t>
            </a:r>
          </a:p>
          <a:p>
            <a:pPr>
              <a:defRPr/>
            </a:pPr>
            <a:r>
              <a:rPr lang="en-US" sz="2400" b="0" dirty="0" smtClean="0"/>
              <a:t>Prior art FTF  must be publically accessible – secret prior art abolished</a:t>
            </a:r>
          </a:p>
          <a:p>
            <a:pPr>
              <a:defRPr/>
            </a:pPr>
            <a:r>
              <a:rPr lang="en-US" sz="2400" b="0" dirty="0" smtClean="0"/>
              <a:t>Grace period retained, providing presumptive priority to first to publish</a:t>
            </a:r>
          </a:p>
          <a:p>
            <a:pPr>
              <a:defRPr/>
            </a:pPr>
            <a:r>
              <a:rPr lang="en-US" sz="2400" b="0" dirty="0" smtClean="0"/>
              <a:t>Derivation proceedings will protect early disclosers against others who later file on their disclosed invention</a:t>
            </a:r>
          </a:p>
          <a:p>
            <a:pPr>
              <a:defRPr/>
            </a:pPr>
            <a:r>
              <a:rPr lang="en-US" sz="2400" b="0" dirty="0" smtClean="0"/>
              <a:t>Prior user rights defense for secret “commercial uses” made more than one year prior to filing of asserted patent (includes pre-market reg. review)  </a:t>
            </a:r>
          </a:p>
        </p:txBody>
      </p:sp>
    </p:spTree>
  </p:cSld>
  <p:clrMapOvr>
    <a:masterClrMapping/>
  </p:clrMapOvr>
  <p:transition>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0" dirty="0" smtClean="0">
                <a:solidFill>
                  <a:srgbClr val="FF0000"/>
                </a:solidFill>
              </a:rPr>
              <a:t>Taking Stock: </a:t>
            </a:r>
            <a:br>
              <a:rPr lang="en-US" sz="2800" b="0" dirty="0" smtClean="0">
                <a:solidFill>
                  <a:srgbClr val="FF0000"/>
                </a:solidFill>
              </a:rPr>
            </a:br>
            <a:r>
              <a:rPr lang="en-US" b="0" dirty="0" smtClean="0"/>
              <a:t>The America Invents Act (II)</a:t>
            </a:r>
            <a:endParaRPr lang="en-US" dirty="0" smtClean="0"/>
          </a:p>
        </p:txBody>
      </p:sp>
      <p:sp>
        <p:nvSpPr>
          <p:cNvPr id="3" name="Content Placeholder 2"/>
          <p:cNvSpPr>
            <a:spLocks noGrp="1"/>
          </p:cNvSpPr>
          <p:nvPr>
            <p:ph idx="1"/>
          </p:nvPr>
        </p:nvSpPr>
        <p:spPr>
          <a:xfrm>
            <a:off x="685800" y="1600200"/>
            <a:ext cx="7772400" cy="4114800"/>
          </a:xfrm>
        </p:spPr>
        <p:txBody>
          <a:bodyPr/>
          <a:lstStyle/>
          <a:p>
            <a:pPr>
              <a:defRPr/>
            </a:pPr>
            <a:r>
              <a:rPr lang="en-US" sz="2400" b="0" dirty="0" smtClean="0"/>
              <a:t>Elimination of all false marking suits brought by qui tam plaintiffs – virtual marking now allowed</a:t>
            </a:r>
          </a:p>
          <a:p>
            <a:pPr>
              <a:defRPr/>
            </a:pPr>
            <a:r>
              <a:rPr lang="en-US" sz="2400" b="0" dirty="0" smtClean="0"/>
              <a:t>Elimination of best mode as a defense to patent infringement</a:t>
            </a:r>
          </a:p>
          <a:p>
            <a:pPr>
              <a:defRPr/>
            </a:pPr>
            <a:r>
              <a:rPr lang="en-US" sz="2400" b="0" dirty="0" smtClean="0"/>
              <a:t>A better funded US Patent Office</a:t>
            </a:r>
          </a:p>
          <a:p>
            <a:pPr>
              <a:defRPr/>
            </a:pPr>
            <a:r>
              <a:rPr lang="en-US" sz="2400" b="0" dirty="0" smtClean="0"/>
              <a:t>Availability of Supplemental Examination</a:t>
            </a:r>
          </a:p>
          <a:p>
            <a:pPr>
              <a:defRPr/>
            </a:pPr>
            <a:r>
              <a:rPr lang="en-US" sz="2400" b="0" dirty="0" smtClean="0"/>
              <a:t>Lessened risk of being joined, while retaining right to join ANDA filers</a:t>
            </a:r>
          </a:p>
          <a:p>
            <a:pPr>
              <a:defRPr/>
            </a:pPr>
            <a:r>
              <a:rPr lang="en-US" sz="2400" b="0" dirty="0" smtClean="0"/>
              <a:t>Small &amp; micro-entity discounts that ensure the “little guy” retains a stake in our patent system</a:t>
            </a:r>
          </a:p>
          <a:p>
            <a:pPr>
              <a:defRPr/>
            </a:pPr>
            <a:r>
              <a:rPr lang="en-US" sz="2400" b="0" dirty="0" smtClean="0"/>
              <a:t>3</a:t>
            </a:r>
            <a:r>
              <a:rPr lang="en-US" sz="2400" b="0" baseline="30000" dirty="0" smtClean="0"/>
              <a:t>rd</a:t>
            </a:r>
            <a:r>
              <a:rPr lang="en-US" sz="2400" b="0" dirty="0" smtClean="0"/>
              <a:t> party prior art citation during pendency allowed</a:t>
            </a:r>
          </a:p>
          <a:p>
            <a:pPr lvl="1">
              <a:defRPr/>
            </a:pPr>
            <a:endParaRPr lang="en-US" sz="2400" b="0" dirty="0" smtClean="0"/>
          </a:p>
          <a:p>
            <a:pPr lvl="1">
              <a:defRPr/>
            </a:pPr>
            <a:endParaRPr lang="en-US" sz="2400" b="0" dirty="0" smtClean="0"/>
          </a:p>
          <a:p>
            <a:pPr>
              <a:defRPr/>
            </a:pPr>
            <a:endParaRPr lang="en-US" dirty="0" smtClean="0"/>
          </a:p>
        </p:txBody>
      </p:sp>
    </p:spTree>
  </p:cSld>
  <p:clrMapOvr>
    <a:masterClrMapping/>
  </p:clrMapOvr>
  <p:transition>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0" dirty="0" smtClean="0">
                <a:solidFill>
                  <a:srgbClr val="FF0000"/>
                </a:solidFill>
              </a:rPr>
              <a:t>Taking Stock: </a:t>
            </a:r>
            <a:br>
              <a:rPr lang="en-US" sz="2800" b="0" dirty="0" smtClean="0">
                <a:solidFill>
                  <a:srgbClr val="FF0000"/>
                </a:solidFill>
              </a:rPr>
            </a:br>
            <a:r>
              <a:rPr lang="en-US" b="0" dirty="0" smtClean="0"/>
              <a:t>The America Invents Act (III)</a:t>
            </a:r>
            <a:endParaRPr lang="en-US" dirty="0" smtClean="0"/>
          </a:p>
        </p:txBody>
      </p:sp>
      <p:sp>
        <p:nvSpPr>
          <p:cNvPr id="3" name="Content Placeholder 2"/>
          <p:cNvSpPr>
            <a:spLocks noGrp="1"/>
          </p:cNvSpPr>
          <p:nvPr>
            <p:ph idx="1"/>
          </p:nvPr>
        </p:nvSpPr>
        <p:spPr>
          <a:xfrm>
            <a:off x="533400" y="1371600"/>
            <a:ext cx="8153400" cy="4267200"/>
          </a:xfrm>
        </p:spPr>
        <p:txBody>
          <a:bodyPr/>
          <a:lstStyle/>
          <a:p>
            <a:pPr>
              <a:defRPr/>
            </a:pPr>
            <a:r>
              <a:rPr lang="en-US" sz="2400" b="0" dirty="0" smtClean="0"/>
              <a:t>All issues post-grant review</a:t>
            </a:r>
          </a:p>
          <a:p>
            <a:pPr lvl="1">
              <a:defRPr/>
            </a:pPr>
            <a:r>
              <a:rPr lang="en-US" sz="2000" b="0" dirty="0" smtClean="0"/>
              <a:t>Begins within 9 months of issue – lasts 12-18 months – 3 APJ’s – Real parties in interest disclosed</a:t>
            </a:r>
          </a:p>
          <a:p>
            <a:pPr lvl="1">
              <a:defRPr/>
            </a:pPr>
            <a:r>
              <a:rPr lang="en-US" sz="2000" b="0" dirty="0" smtClean="0"/>
              <a:t>Threshold: information presented, if not rebutted, demonstrates …more likely than not that a claim is </a:t>
            </a:r>
            <a:r>
              <a:rPr lang="en-US" sz="2000" b="0" dirty="0" err="1" smtClean="0"/>
              <a:t>unpatentable</a:t>
            </a:r>
            <a:r>
              <a:rPr lang="en-US" sz="2000" b="0" dirty="0" smtClean="0"/>
              <a:t> or “novel or unsettled legal question” exists that is important to other patents</a:t>
            </a:r>
          </a:p>
          <a:p>
            <a:pPr lvl="1">
              <a:defRPr/>
            </a:pPr>
            <a:r>
              <a:rPr lang="en-US" sz="2000" b="0" dirty="0" err="1" smtClean="0"/>
              <a:t>Declarants</a:t>
            </a:r>
            <a:r>
              <a:rPr lang="en-US" sz="2000" b="0" dirty="0" smtClean="0"/>
              <a:t> may be deposed –discovery “of relevant evidence limited to evidence related to factual assertions – claims may be cancelled or substituted</a:t>
            </a:r>
          </a:p>
          <a:p>
            <a:pPr lvl="1">
              <a:defRPr/>
            </a:pPr>
            <a:r>
              <a:rPr lang="en-US" sz="2000" b="0" dirty="0" smtClean="0"/>
              <a:t>Estoppel for issues that were raised or reasonably could have been raised – applies in PTO &amp; court</a:t>
            </a:r>
          </a:p>
          <a:p>
            <a:pPr lvl="1">
              <a:defRPr/>
            </a:pPr>
            <a:r>
              <a:rPr lang="en-US" sz="2000" b="0" dirty="0" smtClean="0"/>
              <a:t>Previously brought PI motion can’t be stayed</a:t>
            </a:r>
          </a:p>
          <a:p>
            <a:pPr lvl="1">
              <a:defRPr/>
            </a:pPr>
            <a:r>
              <a:rPr lang="en-US" sz="2000" b="0" dirty="0" smtClean="0"/>
              <a:t>Settlement before merits decision may avoid </a:t>
            </a:r>
            <a:r>
              <a:rPr lang="en-US" sz="2000" b="0" dirty="0" err="1" smtClean="0"/>
              <a:t>estoppel</a:t>
            </a:r>
            <a:r>
              <a:rPr lang="en-US" sz="2000" b="0" dirty="0" smtClean="0"/>
              <a:t> – filed in USPTO</a:t>
            </a:r>
          </a:p>
          <a:p>
            <a:pPr lvl="2">
              <a:defRPr/>
            </a:pPr>
            <a:endParaRPr lang="en-US" b="0" dirty="0" smtClean="0"/>
          </a:p>
        </p:txBody>
      </p:sp>
    </p:spTree>
  </p:cSld>
  <p:clrMapOvr>
    <a:masterClrMapping/>
  </p:clrMapOvr>
  <p:transition>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0" dirty="0" smtClean="0">
                <a:solidFill>
                  <a:srgbClr val="FF0000"/>
                </a:solidFill>
              </a:rPr>
              <a:t>Taking Stock: </a:t>
            </a:r>
            <a:br>
              <a:rPr lang="en-US" sz="2800" b="0" dirty="0" smtClean="0">
                <a:solidFill>
                  <a:srgbClr val="FF0000"/>
                </a:solidFill>
              </a:rPr>
            </a:br>
            <a:r>
              <a:rPr lang="en-US" b="0" dirty="0" smtClean="0"/>
              <a:t>The America Invents Act (IV)</a:t>
            </a:r>
            <a:endParaRPr lang="en-US" dirty="0" smtClean="0"/>
          </a:p>
        </p:txBody>
      </p:sp>
      <p:sp>
        <p:nvSpPr>
          <p:cNvPr id="3" name="Content Placeholder 2"/>
          <p:cNvSpPr>
            <a:spLocks noGrp="1"/>
          </p:cNvSpPr>
          <p:nvPr>
            <p:ph idx="1"/>
          </p:nvPr>
        </p:nvSpPr>
        <p:spPr>
          <a:xfrm>
            <a:off x="609600" y="1371600"/>
            <a:ext cx="8305800" cy="4114800"/>
          </a:xfrm>
        </p:spPr>
        <p:txBody>
          <a:bodyPr/>
          <a:lstStyle/>
          <a:p>
            <a:pPr>
              <a:defRPr/>
            </a:pPr>
            <a:r>
              <a:rPr lang="en-US" sz="2800" b="0" dirty="0" smtClean="0"/>
              <a:t>Limited issues </a:t>
            </a:r>
            <a:r>
              <a:rPr lang="en-US" sz="2800" b="0" i="1" dirty="0" smtClean="0"/>
              <a:t>inter </a:t>
            </a:r>
            <a:r>
              <a:rPr lang="en-US" sz="2800" b="0" i="1" dirty="0" err="1" smtClean="0"/>
              <a:t>partes</a:t>
            </a:r>
            <a:r>
              <a:rPr lang="en-US" sz="2800" b="0" i="1" dirty="0" smtClean="0"/>
              <a:t> reviews:</a:t>
            </a:r>
          </a:p>
          <a:p>
            <a:pPr lvl="1">
              <a:defRPr/>
            </a:pPr>
            <a:r>
              <a:rPr lang="en-US" sz="2400" b="0" dirty="0" smtClean="0"/>
              <a:t>Filed after 9 months or PGR, but limited to patents &amp; publications – 12-18 month duration – barred after 1 yr of litigation</a:t>
            </a:r>
          </a:p>
          <a:p>
            <a:pPr lvl="1">
              <a:defRPr/>
            </a:pPr>
            <a:r>
              <a:rPr lang="en-US" sz="2400" b="0" dirty="0" smtClean="0"/>
              <a:t>Threshold: reasonable likelihood petitioner will prevail on one claim</a:t>
            </a:r>
          </a:p>
          <a:p>
            <a:pPr lvl="1">
              <a:defRPr/>
            </a:pPr>
            <a:r>
              <a:rPr lang="en-US" sz="2400" b="0" dirty="0" smtClean="0"/>
              <a:t>Depositions of </a:t>
            </a:r>
            <a:r>
              <a:rPr lang="en-US" sz="2400" b="0" dirty="0" err="1" smtClean="0"/>
              <a:t>declarants</a:t>
            </a:r>
            <a:r>
              <a:rPr lang="en-US" sz="2400" b="0" dirty="0" smtClean="0"/>
              <a:t>; discovery “necessary to the interests of justice”; claims may be cancelled or substituted</a:t>
            </a:r>
          </a:p>
          <a:p>
            <a:pPr lvl="1">
              <a:defRPr/>
            </a:pPr>
            <a:r>
              <a:rPr lang="en-US" sz="2400" b="0" dirty="0" smtClean="0"/>
              <a:t>Estoppel for issues that were raised or reasonably could have been raised – applies in PTO &amp; court</a:t>
            </a:r>
          </a:p>
          <a:p>
            <a:pPr lvl="1">
              <a:defRPr/>
            </a:pPr>
            <a:r>
              <a:rPr lang="en-US" sz="2400" b="0" dirty="0" smtClean="0"/>
              <a:t>Settlements allowed; may avoid </a:t>
            </a:r>
            <a:r>
              <a:rPr lang="en-US" sz="2400" b="0" dirty="0" err="1" smtClean="0"/>
              <a:t>estoppel</a:t>
            </a:r>
            <a:r>
              <a:rPr lang="en-US" sz="2400" b="0" dirty="0" smtClean="0"/>
              <a:t>; file w/ PTO </a:t>
            </a:r>
          </a:p>
        </p:txBody>
      </p:sp>
    </p:spTree>
  </p:cSld>
  <p:clrMapOvr>
    <a:masterClrMapping/>
  </p:clrMapOvr>
  <p:transition>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0" dirty="0" smtClean="0">
                <a:solidFill>
                  <a:srgbClr val="FF0000"/>
                </a:solidFill>
              </a:rPr>
              <a:t>Taking Stock: </a:t>
            </a:r>
            <a:br>
              <a:rPr lang="en-US" sz="2800" b="0" dirty="0" smtClean="0">
                <a:solidFill>
                  <a:srgbClr val="FF0000"/>
                </a:solidFill>
              </a:rPr>
            </a:br>
            <a:r>
              <a:rPr lang="en-US" b="0" dirty="0" smtClean="0"/>
              <a:t>The America Invents Act (V)</a:t>
            </a:r>
            <a:endParaRPr lang="en-US" dirty="0" smtClean="0"/>
          </a:p>
        </p:txBody>
      </p:sp>
      <p:sp>
        <p:nvSpPr>
          <p:cNvPr id="3" name="Content Placeholder 2"/>
          <p:cNvSpPr>
            <a:spLocks noGrp="1"/>
          </p:cNvSpPr>
          <p:nvPr>
            <p:ph idx="1"/>
          </p:nvPr>
        </p:nvSpPr>
        <p:spPr>
          <a:xfrm>
            <a:off x="685800" y="1828800"/>
            <a:ext cx="7772400" cy="4114800"/>
          </a:xfrm>
        </p:spPr>
        <p:txBody>
          <a:bodyPr/>
          <a:lstStyle/>
          <a:p>
            <a:pPr>
              <a:defRPr/>
            </a:pPr>
            <a:r>
              <a:rPr lang="en-US" b="0" dirty="0" smtClean="0"/>
              <a:t>Minor provisions:</a:t>
            </a:r>
          </a:p>
          <a:p>
            <a:pPr lvl="1">
              <a:defRPr/>
            </a:pPr>
            <a:r>
              <a:rPr lang="en-US" b="0" dirty="0" smtClean="0"/>
              <a:t>No presumptions from failure to obtain or present advice of counsel information</a:t>
            </a:r>
          </a:p>
          <a:p>
            <a:pPr lvl="1">
              <a:defRPr/>
            </a:pPr>
            <a:r>
              <a:rPr lang="en-US" b="0" dirty="0" smtClean="0"/>
              <a:t>Transitional program for business method patents but not for “technological” inventions</a:t>
            </a:r>
          </a:p>
          <a:p>
            <a:pPr lvl="1">
              <a:defRPr/>
            </a:pPr>
            <a:r>
              <a:rPr lang="en-US" b="0" dirty="0" smtClean="0"/>
              <a:t>Limitation on “human organism” patents</a:t>
            </a:r>
          </a:p>
          <a:p>
            <a:pPr lvl="1">
              <a:defRPr/>
            </a:pPr>
            <a:r>
              <a:rPr lang="en-US" b="0" dirty="0" smtClean="0"/>
              <a:t>Studies &amp; satellite offices</a:t>
            </a:r>
          </a:p>
          <a:p>
            <a:pPr lvl="1">
              <a:defRPr/>
            </a:pPr>
            <a:r>
              <a:rPr lang="en-US" b="0" dirty="0" err="1" smtClean="0"/>
              <a:t>MedicinesCo</a:t>
            </a:r>
            <a:r>
              <a:rPr lang="en-US" b="0" dirty="0" smtClean="0"/>
              <a:t> filing fix </a:t>
            </a:r>
          </a:p>
        </p:txBody>
      </p:sp>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667000"/>
            <a:ext cx="7772400" cy="1362075"/>
          </a:xfrm>
        </p:spPr>
        <p:txBody>
          <a:bodyPr/>
          <a:lstStyle/>
          <a:p>
            <a:pPr algn="ctr"/>
            <a:r>
              <a:rPr lang="en-US" sz="6000" dirty="0" smtClean="0"/>
              <a:t>DELAYED!!!!!</a:t>
            </a:r>
            <a:r>
              <a:rPr lang="en-US" dirty="0" smtClean="0"/>
              <a:t/>
            </a:r>
            <a:br>
              <a:rPr lang="en-US" dirty="0" smtClean="0"/>
            </a:br>
            <a:r>
              <a:rPr lang="en-US" dirty="0" smtClean="0"/>
              <a:t/>
            </a:r>
            <a:br>
              <a:rPr lang="en-US" dirty="0" smtClean="0"/>
            </a:br>
            <a:endParaRPr lang="en-US" dirty="0"/>
          </a:p>
        </p:txBody>
      </p:sp>
      <p:sp>
        <p:nvSpPr>
          <p:cNvPr id="5" name="Text Placeholder 4"/>
          <p:cNvSpPr>
            <a:spLocks noGrp="1"/>
          </p:cNvSpPr>
          <p:nvPr>
            <p:ph type="body" idx="1"/>
          </p:nvPr>
        </p:nvSpPr>
        <p:spPr>
          <a:xfrm>
            <a:off x="762000" y="4191000"/>
            <a:ext cx="7772400" cy="673100"/>
          </a:xfrm>
        </p:spPr>
        <p:txBody>
          <a:bodyPr/>
          <a:lstStyle/>
          <a:p>
            <a:pPr algn="ctr"/>
            <a:r>
              <a:rPr lang="en-US" dirty="0" smtClean="0"/>
              <a:t>(Watch this space on February 8, 2012)</a:t>
            </a:r>
            <a:endParaRPr lang="en-US" dirty="0"/>
          </a:p>
        </p:txBody>
      </p:sp>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0" dirty="0" smtClean="0">
                <a:solidFill>
                  <a:srgbClr val="FF0000"/>
                </a:solidFill>
              </a:rPr>
              <a:t>Taking Stock: </a:t>
            </a:r>
            <a:br>
              <a:rPr lang="en-US" sz="2800" b="0" dirty="0" smtClean="0">
                <a:solidFill>
                  <a:srgbClr val="FF0000"/>
                </a:solidFill>
              </a:rPr>
            </a:br>
            <a:r>
              <a:rPr lang="en-US" b="0" dirty="0" smtClean="0"/>
              <a:t>The America Invents Act (VI)</a:t>
            </a:r>
            <a:endParaRPr lang="en-US" dirty="0" smtClean="0"/>
          </a:p>
        </p:txBody>
      </p:sp>
      <p:sp>
        <p:nvSpPr>
          <p:cNvPr id="3" name="Content Placeholder 2"/>
          <p:cNvSpPr>
            <a:spLocks noGrp="1"/>
          </p:cNvSpPr>
          <p:nvPr>
            <p:ph idx="1"/>
          </p:nvPr>
        </p:nvSpPr>
        <p:spPr/>
        <p:txBody>
          <a:bodyPr/>
          <a:lstStyle/>
          <a:p>
            <a:pPr>
              <a:defRPr/>
            </a:pPr>
            <a:r>
              <a:rPr lang="en-US" sz="2800" b="0" dirty="0" smtClean="0"/>
              <a:t>What is not included:</a:t>
            </a:r>
          </a:p>
          <a:p>
            <a:pPr lvl="1">
              <a:defRPr/>
            </a:pPr>
            <a:r>
              <a:rPr lang="en-US" sz="2400" b="0" dirty="0" smtClean="0"/>
              <a:t>Damages provisions</a:t>
            </a:r>
          </a:p>
          <a:p>
            <a:pPr lvl="1">
              <a:defRPr/>
            </a:pPr>
            <a:r>
              <a:rPr lang="en-US" sz="2400" b="0" dirty="0" smtClean="0"/>
              <a:t>Willfulness provisions</a:t>
            </a:r>
          </a:p>
          <a:p>
            <a:pPr lvl="1">
              <a:defRPr/>
            </a:pPr>
            <a:r>
              <a:rPr lang="en-US" sz="2400" b="0" dirty="0" smtClean="0"/>
              <a:t>Restrictions on injunctions</a:t>
            </a:r>
          </a:p>
          <a:p>
            <a:pPr lvl="1">
              <a:defRPr/>
            </a:pPr>
            <a:r>
              <a:rPr lang="en-US" sz="2400" b="0" dirty="0" smtClean="0"/>
              <a:t>Priority to defendant’s choice of forum</a:t>
            </a:r>
          </a:p>
          <a:p>
            <a:pPr lvl="1">
              <a:defRPr/>
            </a:pPr>
            <a:r>
              <a:rPr lang="en-US" sz="2400" b="0" dirty="0" smtClean="0"/>
              <a:t>Statutory inequitable conduct reform</a:t>
            </a:r>
          </a:p>
          <a:p>
            <a:pPr lvl="1">
              <a:defRPr/>
            </a:pPr>
            <a:r>
              <a:rPr lang="en-US" sz="2400" b="0" dirty="0" smtClean="0"/>
              <a:t>Interlocutory appeals</a:t>
            </a:r>
          </a:p>
          <a:p>
            <a:pPr lvl="1">
              <a:defRPr/>
            </a:pPr>
            <a:r>
              <a:rPr lang="en-US" sz="2400" b="0" dirty="0" smtClean="0"/>
              <a:t>Repeal of “Baldwin Rule”</a:t>
            </a:r>
          </a:p>
          <a:p>
            <a:pPr lvl="1">
              <a:defRPr/>
            </a:pPr>
            <a:endParaRPr lang="en-US" sz="2400" b="0" dirty="0" smtClean="0"/>
          </a:p>
        </p:txBody>
      </p:sp>
    </p:spTree>
  </p:cSld>
  <p:clrMapOvr>
    <a:masterClrMapping/>
  </p:clrMapOvr>
  <p:transition>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0" dirty="0" smtClean="0"/>
              <a:t>Unresolved Issues</a:t>
            </a:r>
            <a:endParaRPr lang="en-US" b="0" dirty="0"/>
          </a:p>
        </p:txBody>
      </p:sp>
      <p:sp>
        <p:nvSpPr>
          <p:cNvPr id="3" name="Content Placeholder 2"/>
          <p:cNvSpPr>
            <a:spLocks noGrp="1"/>
          </p:cNvSpPr>
          <p:nvPr>
            <p:ph idx="1"/>
          </p:nvPr>
        </p:nvSpPr>
        <p:spPr>
          <a:xfrm>
            <a:off x="609600" y="1295400"/>
            <a:ext cx="8077200" cy="4114800"/>
          </a:xfrm>
        </p:spPr>
        <p:txBody>
          <a:bodyPr/>
          <a:lstStyle/>
          <a:p>
            <a:pPr>
              <a:defRPr/>
            </a:pPr>
            <a:r>
              <a:rPr lang="en-US" sz="2400" b="0" dirty="0" smtClean="0"/>
              <a:t>Patentable Subject Matter</a:t>
            </a:r>
          </a:p>
          <a:p>
            <a:pPr lvl="1">
              <a:defRPr/>
            </a:pPr>
            <a:r>
              <a:rPr lang="en-US" sz="2000" b="0" dirty="0" smtClean="0"/>
              <a:t>Especially for diagnostic methods &amp; personalized medicine solutions</a:t>
            </a:r>
          </a:p>
          <a:p>
            <a:pPr>
              <a:defRPr/>
            </a:pPr>
            <a:r>
              <a:rPr lang="en-US" sz="2400" b="0" dirty="0" smtClean="0"/>
              <a:t>Experimental Use Exception</a:t>
            </a:r>
          </a:p>
          <a:p>
            <a:pPr lvl="1">
              <a:defRPr/>
            </a:pPr>
            <a:r>
              <a:rPr lang="en-US" sz="2000" b="0" dirty="0" err="1" smtClean="0"/>
              <a:t>Classen</a:t>
            </a:r>
            <a:r>
              <a:rPr lang="en-US" sz="2000" b="0" dirty="0" smtClean="0"/>
              <a:t> case &amp; scope of 271(e)(1)</a:t>
            </a:r>
          </a:p>
          <a:p>
            <a:pPr lvl="1">
              <a:defRPr/>
            </a:pPr>
            <a:r>
              <a:rPr lang="en-US" sz="2000" b="0" dirty="0" smtClean="0"/>
              <a:t>Research tool use</a:t>
            </a:r>
          </a:p>
          <a:p>
            <a:pPr>
              <a:defRPr/>
            </a:pPr>
            <a:r>
              <a:rPr lang="en-US" sz="2400" b="0" dirty="0" smtClean="0"/>
              <a:t>Inequitable Conduct</a:t>
            </a:r>
          </a:p>
          <a:p>
            <a:pPr lvl="1">
              <a:defRPr/>
            </a:pPr>
            <a:r>
              <a:rPr lang="en-US" sz="2000" b="0" dirty="0" smtClean="0"/>
              <a:t>Egregious conduct issues</a:t>
            </a:r>
          </a:p>
          <a:p>
            <a:pPr lvl="1">
              <a:defRPr/>
            </a:pPr>
            <a:r>
              <a:rPr lang="en-US" sz="2000" b="0" dirty="0" smtClean="0"/>
              <a:t>USPTO rules re submission after </a:t>
            </a:r>
            <a:r>
              <a:rPr lang="en-US" sz="2000" b="0" i="1" dirty="0" err="1" smtClean="0"/>
              <a:t>Therasense</a:t>
            </a:r>
            <a:endParaRPr lang="en-US" sz="2000" b="0" i="1" dirty="0" smtClean="0"/>
          </a:p>
          <a:p>
            <a:pPr>
              <a:defRPr/>
            </a:pPr>
            <a:r>
              <a:rPr lang="en-US" sz="2400" b="0" dirty="0" smtClean="0"/>
              <a:t>Extension of “super” enablement &amp; WD requirements to small molecule </a:t>
            </a:r>
            <a:r>
              <a:rPr lang="en-US" sz="2400" b="0" dirty="0" err="1" smtClean="0"/>
              <a:t>PhRMA</a:t>
            </a:r>
            <a:endParaRPr lang="en-US" sz="2400" b="0" dirty="0" smtClean="0"/>
          </a:p>
          <a:p>
            <a:pPr lvl="1">
              <a:defRPr/>
            </a:pPr>
            <a:r>
              <a:rPr lang="en-US" sz="2000" b="0" dirty="0" smtClean="0"/>
              <a:t>Hostility to genus claims where not all covered compounds exemplified</a:t>
            </a:r>
          </a:p>
          <a:p>
            <a:pPr lvl="1">
              <a:buFontTx/>
              <a:buNone/>
              <a:defRPr/>
            </a:pPr>
            <a:endParaRPr lang="en-US" b="0" dirty="0"/>
          </a:p>
        </p:txBody>
      </p:sp>
    </p:spTree>
  </p:cSld>
  <p:clrMapOvr>
    <a:masterClrMapping/>
  </p:clrMapOvr>
  <p:transition>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New Frontiers</a:t>
            </a:r>
            <a:endParaRPr lang="en-US" dirty="0"/>
          </a:p>
        </p:txBody>
      </p:sp>
      <p:sp>
        <p:nvSpPr>
          <p:cNvPr id="3" name="Content Placeholder 2"/>
          <p:cNvSpPr>
            <a:spLocks noGrp="1"/>
          </p:cNvSpPr>
          <p:nvPr>
            <p:ph idx="1"/>
          </p:nvPr>
        </p:nvSpPr>
        <p:spPr>
          <a:xfrm>
            <a:off x="685800" y="1524000"/>
            <a:ext cx="7772400" cy="4114800"/>
          </a:xfrm>
        </p:spPr>
        <p:txBody>
          <a:bodyPr/>
          <a:lstStyle/>
          <a:p>
            <a:pPr>
              <a:defRPr/>
            </a:pPr>
            <a:r>
              <a:rPr lang="en-US" sz="2800" b="0" dirty="0" smtClean="0"/>
              <a:t>Multiple actor infringement liability:</a:t>
            </a:r>
          </a:p>
          <a:p>
            <a:pPr lvl="1">
              <a:defRPr/>
            </a:pPr>
            <a:r>
              <a:rPr lang="en-US" sz="2400" b="0" dirty="0" smtClean="0"/>
              <a:t>Agency required?</a:t>
            </a:r>
          </a:p>
          <a:p>
            <a:pPr lvl="1">
              <a:defRPr/>
            </a:pPr>
            <a:r>
              <a:rPr lang="en-US" sz="2400" b="0" dirty="0" smtClean="0"/>
              <a:t>Tort or contract analysis?</a:t>
            </a:r>
          </a:p>
          <a:p>
            <a:pPr>
              <a:defRPr/>
            </a:pPr>
            <a:r>
              <a:rPr lang="en-US" sz="2800" b="0" dirty="0" smtClean="0"/>
              <a:t>Infringement liability for generics whose products are used outside of their carved-out labels &amp; use code implications (</a:t>
            </a:r>
            <a:r>
              <a:rPr lang="en-US" sz="2800" b="0" dirty="0" err="1" smtClean="0"/>
              <a:t>Caraco</a:t>
            </a:r>
            <a:r>
              <a:rPr lang="en-US" sz="2800" b="0" smtClean="0"/>
              <a:t> v Novo)</a:t>
            </a:r>
            <a:endParaRPr lang="en-US" sz="2800" b="0" dirty="0" smtClean="0"/>
          </a:p>
          <a:p>
            <a:pPr>
              <a:defRPr/>
            </a:pPr>
            <a:r>
              <a:rPr lang="en-US" sz="2800" b="0" dirty="0" smtClean="0"/>
              <a:t>Remedial “technical fix” legislation for AIA</a:t>
            </a:r>
          </a:p>
          <a:p>
            <a:pPr>
              <a:defRPr/>
            </a:pPr>
            <a:endParaRPr lang="en-US" b="0" dirty="0" smtClean="0"/>
          </a:p>
          <a:p>
            <a:pPr>
              <a:defRPr/>
            </a:pPr>
            <a:endParaRPr lang="en-US" b="0" dirty="0"/>
          </a:p>
        </p:txBody>
      </p:sp>
    </p:spTree>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a:stretch>
            <a:fillRect/>
          </a:stretch>
        </p:blipFill>
        <p:spPr bwMode="auto">
          <a:xfrm>
            <a:off x="152400" y="-228600"/>
            <a:ext cx="8991600" cy="70866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solidFill>
                  <a:srgbClr val="FF0000"/>
                </a:solidFill>
              </a:rPr>
              <a:t>Post Grant Rules Package: </a:t>
            </a:r>
            <a:r>
              <a:rPr lang="en-US" b="0" dirty="0" smtClean="0">
                <a:solidFill>
                  <a:srgbClr val="FF0000"/>
                </a:solidFill>
              </a:rPr>
              <a:t/>
            </a:r>
            <a:br>
              <a:rPr lang="en-US" b="0" dirty="0" smtClean="0">
                <a:solidFill>
                  <a:srgbClr val="FF0000"/>
                </a:solidFill>
              </a:rPr>
            </a:br>
            <a:r>
              <a:rPr lang="en-US" b="0" dirty="0" smtClean="0"/>
              <a:t>What to Look For…..A Timeline</a:t>
            </a:r>
            <a:endParaRPr lang="en-US" dirty="0"/>
          </a:p>
        </p:txBody>
      </p:sp>
      <p:pic>
        <p:nvPicPr>
          <p:cNvPr id="40962" name="Picture 2"/>
          <p:cNvPicPr>
            <a:picLocks noGrp="1" noChangeAspect="1" noChangeArrowheads="1"/>
          </p:cNvPicPr>
          <p:nvPr>
            <p:ph idx="1"/>
          </p:nvPr>
        </p:nvPicPr>
        <p:blipFill>
          <a:blip r:embed="rId2" cstate="print"/>
          <a:srcRect/>
          <a:stretch>
            <a:fillRect/>
          </a:stretch>
        </p:blipFill>
        <p:spPr bwMode="auto">
          <a:xfrm>
            <a:off x="152400" y="1905000"/>
            <a:ext cx="8991600" cy="4572000"/>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0" dirty="0" smtClean="0">
                <a:solidFill>
                  <a:srgbClr val="FF0000"/>
                </a:solidFill>
              </a:rPr>
              <a:t>Post Grant Rules Package: What to Look For </a:t>
            </a:r>
            <a:r>
              <a:rPr lang="en-US" b="0" dirty="0" smtClean="0">
                <a:solidFill>
                  <a:srgbClr val="FF0000"/>
                </a:solidFill>
              </a:rPr>
              <a:t/>
            </a:r>
            <a:br>
              <a:rPr lang="en-US" b="0" dirty="0" smtClean="0">
                <a:solidFill>
                  <a:srgbClr val="FF0000"/>
                </a:solidFill>
              </a:rPr>
            </a:br>
            <a:r>
              <a:rPr lang="en-US" sz="4800" b="0" dirty="0" smtClean="0"/>
              <a:t>Attention to Due Process</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000" b="0" dirty="0" smtClean="0">
                <a:solidFill>
                  <a:srgbClr val="FFFF00"/>
                </a:solidFill>
              </a:rPr>
              <a:t>“Patents . . . have long been considered a species of property</a:t>
            </a:r>
            <a:r>
              <a:rPr lang="en-US" sz="2000" b="0" dirty="0" smtClean="0"/>
              <a:t>. </a:t>
            </a:r>
            <a:r>
              <a:rPr lang="en-US" sz="2000" b="0" i="1" dirty="0" smtClean="0"/>
              <a:t>See Brown v. Duchesne, 19 How. 183, 197, 15 </a:t>
            </a:r>
            <a:r>
              <a:rPr lang="en-US" sz="2000" b="0" i="1" dirty="0" err="1" smtClean="0"/>
              <a:t>L.Ed</a:t>
            </a:r>
            <a:r>
              <a:rPr lang="en-US" sz="2000" b="0" i="1" dirty="0" smtClean="0"/>
              <a:t>. 595 (1856) (“For, by the laws of the United States, the rights of a party under a patent are his private property”); cf., Consolidated Fruit-Jar Co. v. Wright, 94 U.S. 92, 96, 24 </a:t>
            </a:r>
            <a:r>
              <a:rPr lang="en-US" sz="2000" b="0" i="1" dirty="0" err="1" smtClean="0"/>
              <a:t>L.Ed</a:t>
            </a:r>
            <a:r>
              <a:rPr lang="en-US" sz="2000" b="0" i="1" dirty="0" smtClean="0"/>
              <a:t>. 68 (1876) (“A patent for an invention is as much property as a patent for land”). </a:t>
            </a:r>
            <a:r>
              <a:rPr lang="en-US" sz="2000" b="0" i="1" dirty="0" smtClean="0">
                <a:solidFill>
                  <a:srgbClr val="FFFF00"/>
                </a:solidFill>
              </a:rPr>
              <a:t>As such, they are surely included within the ‘property’ of which no person may be deprived by a State without due process of law</a:t>
            </a:r>
            <a:r>
              <a:rPr lang="en-US" sz="2000" b="0" i="1" dirty="0" smtClean="0"/>
              <a:t>.” </a:t>
            </a:r>
            <a:r>
              <a:rPr lang="en-US" sz="1800" b="0" i="1" dirty="0" smtClean="0"/>
              <a:t>Florida Prepaid Postsecondary Educ. Expense Bd. v. College Savings Bank, 527 U.S. 627, 642 (1999).</a:t>
            </a:r>
          </a:p>
          <a:p>
            <a:r>
              <a:rPr lang="en-US" sz="1800" b="0" dirty="0" smtClean="0"/>
              <a:t>For Patent Owners, participation in post grant proceedings is always involuntary, even to the point of denying having the issues resolved in court before a jury </a:t>
            </a:r>
            <a:r>
              <a:rPr lang="en-US" sz="1800" b="0" i="1" dirty="0" smtClean="0"/>
              <a:t> </a:t>
            </a:r>
            <a:endParaRPr lang="en-US" sz="2400" b="0" i="1" dirty="0"/>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lstStyle/>
          <a:p>
            <a:r>
              <a:rPr lang="en-US" sz="1800" b="0" dirty="0" smtClean="0">
                <a:solidFill>
                  <a:srgbClr val="FF0000"/>
                </a:solidFill>
              </a:rPr>
              <a:t>Post Grant Rules Package: What to Look For</a:t>
            </a:r>
            <a:br>
              <a:rPr lang="en-US" sz="1800" b="0" dirty="0" smtClean="0">
                <a:solidFill>
                  <a:srgbClr val="FF0000"/>
                </a:solidFill>
              </a:rPr>
            </a:br>
            <a:r>
              <a:rPr lang="en-US" sz="1600" b="0" dirty="0" smtClean="0">
                <a:solidFill>
                  <a:srgbClr val="FF0000"/>
                </a:solidFill>
              </a:rPr>
              <a:t> </a:t>
            </a:r>
            <a:r>
              <a:rPr lang="en-US" sz="4000" b="0" dirty="0" smtClean="0">
                <a:solidFill>
                  <a:srgbClr val="FF0000"/>
                </a:solidFill>
              </a:rPr>
              <a:t/>
            </a:r>
            <a:br>
              <a:rPr lang="en-US" sz="4000" b="0" dirty="0" smtClean="0">
                <a:solidFill>
                  <a:srgbClr val="FF0000"/>
                </a:solidFill>
              </a:rPr>
            </a:br>
            <a:r>
              <a:rPr lang="en-US" b="0" dirty="0" smtClean="0"/>
              <a:t>Front Loaded &amp; Fairly Priced</a:t>
            </a:r>
            <a:endParaRPr lang="en-US" dirty="0"/>
          </a:p>
        </p:txBody>
      </p:sp>
      <p:sp>
        <p:nvSpPr>
          <p:cNvPr id="3" name="Content Placeholder 2"/>
          <p:cNvSpPr>
            <a:spLocks noGrp="1"/>
          </p:cNvSpPr>
          <p:nvPr>
            <p:ph idx="1"/>
          </p:nvPr>
        </p:nvSpPr>
        <p:spPr>
          <a:xfrm>
            <a:off x="685800" y="2057400"/>
            <a:ext cx="7772400" cy="4114800"/>
          </a:xfrm>
        </p:spPr>
        <p:txBody>
          <a:bodyPr/>
          <a:lstStyle/>
          <a:p>
            <a:r>
              <a:rPr lang="en-US" sz="2000" b="0" dirty="0" smtClean="0"/>
              <a:t>“Among the reforms that are expected to expedite these proceedings are the shift from an examinational to an adjudicative model, and the elevated threshold for instituting proceedings. </a:t>
            </a:r>
            <a:r>
              <a:rPr lang="en-US" sz="2000" b="0" dirty="0" smtClean="0">
                <a:solidFill>
                  <a:srgbClr val="FFFF00"/>
                </a:solidFill>
              </a:rPr>
              <a:t>The elevated threshold will require challengers to front load their case...” </a:t>
            </a:r>
            <a:r>
              <a:rPr lang="en-US" sz="1200" b="0" dirty="0" smtClean="0"/>
              <a:t>Floor Comments of Senator </a:t>
            </a:r>
            <a:r>
              <a:rPr lang="en-US" sz="1200" b="0" dirty="0" err="1" smtClean="0"/>
              <a:t>Kyl</a:t>
            </a:r>
            <a:r>
              <a:rPr lang="en-US" sz="1200" b="0" dirty="0" smtClean="0"/>
              <a:t> at 157 Cong. Rec. S1368, S1376 (daily ed. March 8, 2011) </a:t>
            </a:r>
          </a:p>
          <a:p>
            <a:r>
              <a:rPr lang="en-US" sz="2000" b="0" dirty="0" smtClean="0"/>
              <a:t>‘‘the petition [must] </a:t>
            </a:r>
            <a:r>
              <a:rPr lang="en-US" sz="2000" b="0" dirty="0" err="1" smtClean="0"/>
              <a:t>identif</a:t>
            </a:r>
            <a:r>
              <a:rPr lang="en-US" sz="2000" b="0" dirty="0" smtClean="0"/>
              <a:t>[y], in writing and with particularity, </a:t>
            </a:r>
            <a:r>
              <a:rPr lang="en-US" sz="2000" b="0" dirty="0" smtClean="0">
                <a:solidFill>
                  <a:srgbClr val="FFFF00"/>
                </a:solidFill>
              </a:rPr>
              <a:t>each claim challenged, the grounds on which the challenge to each claim is based, and the evidence that supports the grounds for the challenge to each claim</a:t>
            </a:r>
            <a:r>
              <a:rPr lang="en-US" sz="2000" b="0" dirty="0" smtClean="0"/>
              <a:t>, including….”  AIA, §312(a)(3) &amp; §322(a)(3)</a:t>
            </a:r>
          </a:p>
          <a:p>
            <a:r>
              <a:rPr lang="en-US" sz="2000" b="0" dirty="0" smtClean="0"/>
              <a:t>Fees are likely to be as projected during Congressional debate – in the $40-50 K range – balancing access against abuse potential</a:t>
            </a:r>
            <a:endParaRPr lang="en-US" sz="2000" b="0"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sz="1600" b="0" dirty="0" smtClean="0">
                <a:solidFill>
                  <a:srgbClr val="FF0000"/>
                </a:solidFill>
              </a:rPr>
              <a:t>Post Grant Rules Package: What to Look For</a:t>
            </a:r>
            <a:br>
              <a:rPr lang="en-US" sz="1600" b="0" dirty="0" smtClean="0">
                <a:solidFill>
                  <a:srgbClr val="FF0000"/>
                </a:solidFill>
              </a:rPr>
            </a:br>
            <a:r>
              <a:rPr lang="en-US" sz="1600" b="0" dirty="0" smtClean="0">
                <a:solidFill>
                  <a:srgbClr val="FF0000"/>
                </a:solidFill>
              </a:rPr>
              <a:t> </a:t>
            </a:r>
            <a:r>
              <a:rPr lang="en-US" b="0" dirty="0" smtClean="0">
                <a:solidFill>
                  <a:srgbClr val="FF0000"/>
                </a:solidFill>
              </a:rPr>
              <a:t/>
            </a:r>
            <a:br>
              <a:rPr lang="en-US" b="0" dirty="0" smtClean="0">
                <a:solidFill>
                  <a:srgbClr val="FF0000"/>
                </a:solidFill>
              </a:rPr>
            </a:br>
            <a:r>
              <a:rPr lang="en-US" sz="3600" b="0" dirty="0" smtClean="0"/>
              <a:t>Limited but Sufficient Pre-Institution Disclosure?</a:t>
            </a:r>
            <a:endParaRPr lang="en-US" dirty="0"/>
          </a:p>
        </p:txBody>
      </p:sp>
      <p:sp>
        <p:nvSpPr>
          <p:cNvPr id="3" name="Content Placeholder 2"/>
          <p:cNvSpPr>
            <a:spLocks noGrp="1"/>
          </p:cNvSpPr>
          <p:nvPr>
            <p:ph idx="1"/>
          </p:nvPr>
        </p:nvSpPr>
        <p:spPr/>
        <p:txBody>
          <a:bodyPr/>
          <a:lstStyle/>
          <a:p>
            <a:r>
              <a:rPr lang="en-US" sz="2000" b="0" dirty="0" smtClean="0"/>
              <a:t>Will the Petitioner be required to make a robust initial disclosure of:</a:t>
            </a:r>
          </a:p>
          <a:p>
            <a:pPr lvl="1"/>
            <a:r>
              <a:rPr lang="en-US" sz="2000" b="0" dirty="0" smtClean="0"/>
              <a:t>Real parties in interest and privies?   (</a:t>
            </a:r>
            <a:r>
              <a:rPr lang="en-US" sz="2000" b="0" i="1" dirty="0" smtClean="0"/>
              <a:t>See </a:t>
            </a:r>
            <a:r>
              <a:rPr lang="en-US" sz="1800" b="0" dirty="0" smtClean="0"/>
              <a:t>AIA §§312(a)(2) &amp; 322(a)(2)) </a:t>
            </a:r>
          </a:p>
          <a:p>
            <a:pPr lvl="1"/>
            <a:r>
              <a:rPr lang="en-US" sz="1800" b="0" dirty="0" smtClean="0"/>
              <a:t>Knowledgeable witnesses (other than affiants), especially where prior public uses or sales are alleged?</a:t>
            </a:r>
          </a:p>
          <a:p>
            <a:pPr lvl="1"/>
            <a:r>
              <a:rPr lang="en-US" sz="1800" b="0" dirty="0" smtClean="0"/>
              <a:t>Facts that may tend to rebut the contentions in the petition, such as conflicting test results or contrary expert opinions?</a:t>
            </a:r>
          </a:p>
          <a:p>
            <a:pPr lvl="1"/>
            <a:r>
              <a:rPr lang="en-US" sz="1800" b="0" dirty="0" smtClean="0"/>
              <a:t>Facts that may reasonably be expected to support patentability of the challenged claims?</a:t>
            </a:r>
          </a:p>
          <a:p>
            <a:pPr lvl="2"/>
            <a:r>
              <a:rPr lang="en-US" sz="1600" b="0" dirty="0" smtClean="0"/>
              <a:t>Long felt need</a:t>
            </a:r>
          </a:p>
          <a:p>
            <a:pPr lvl="2"/>
            <a:r>
              <a:rPr lang="en-US" sz="1600" b="0" dirty="0" smtClean="0"/>
              <a:t>Copying and/or derivation</a:t>
            </a:r>
          </a:p>
          <a:p>
            <a:pPr lvl="2"/>
            <a:r>
              <a:rPr lang="en-US" sz="1600" b="0" dirty="0" smtClean="0"/>
              <a:t>Failed attempts to design around</a:t>
            </a:r>
          </a:p>
          <a:p>
            <a:pPr lvl="2"/>
            <a:r>
              <a:rPr lang="en-US" sz="1600" b="0" dirty="0" smtClean="0"/>
              <a:t>Tribute paid by the Petitioner or its privies to the patented invention</a:t>
            </a:r>
          </a:p>
          <a:p>
            <a:pPr lvl="2"/>
            <a:r>
              <a:rPr lang="en-US" sz="1600" b="0" dirty="0" smtClean="0"/>
              <a:t>Commercial success</a:t>
            </a:r>
          </a:p>
          <a:p>
            <a:pPr lvl="1"/>
            <a:endParaRPr lang="en-US" sz="1600" b="0" dirty="0" smtClean="0"/>
          </a:p>
          <a:p>
            <a:pPr lvl="1"/>
            <a:endParaRPr lang="en-US" sz="1600" b="0" dirty="0"/>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1600" b="0" dirty="0" smtClean="0">
                <a:solidFill>
                  <a:srgbClr val="FF0000"/>
                </a:solidFill>
              </a:rPr>
              <a:t>Post Grant Rules Package: What to Look For </a:t>
            </a:r>
            <a:r>
              <a:rPr lang="en-US" sz="2000" b="0" dirty="0" smtClean="0">
                <a:solidFill>
                  <a:srgbClr val="FF0000"/>
                </a:solidFill>
              </a:rPr>
              <a:t/>
            </a:r>
            <a:br>
              <a:rPr lang="en-US" sz="2000" b="0" dirty="0" smtClean="0">
                <a:solidFill>
                  <a:srgbClr val="FF0000"/>
                </a:solidFill>
              </a:rPr>
            </a:br>
            <a:r>
              <a:rPr lang="en-US" sz="3200" b="0" dirty="0" smtClean="0"/>
              <a:t>Wide Latitude For PO’s Preliminary Response -</a:t>
            </a:r>
            <a:br>
              <a:rPr lang="en-US" sz="3200" b="0" dirty="0" smtClean="0"/>
            </a:br>
            <a:r>
              <a:rPr lang="en-US" sz="3200" b="0" dirty="0" smtClean="0"/>
              <a:t>Uniform Institution Criteria</a:t>
            </a:r>
            <a:endParaRPr lang="en-US" b="0" dirty="0"/>
          </a:p>
        </p:txBody>
      </p:sp>
      <p:sp>
        <p:nvSpPr>
          <p:cNvPr id="3" name="Content Placeholder 2"/>
          <p:cNvSpPr>
            <a:spLocks noGrp="1"/>
          </p:cNvSpPr>
          <p:nvPr>
            <p:ph idx="1"/>
          </p:nvPr>
        </p:nvSpPr>
        <p:spPr>
          <a:xfrm>
            <a:off x="685800" y="1752600"/>
            <a:ext cx="7772400" cy="4343400"/>
          </a:xfrm>
        </p:spPr>
        <p:txBody>
          <a:bodyPr/>
          <a:lstStyle/>
          <a:p>
            <a:r>
              <a:rPr lang="en-US" sz="2000" b="0" dirty="0" smtClean="0"/>
              <a:t>‘‘If [a petition is filed] , the patent owner shall have the right to file a preliminary response to the petition, within a time period set by the Director, that sets forth reasons why no … review should be instituted based upon the failure of the petition to meet any requirement of this chapter.” AIA 313 &amp; 323.</a:t>
            </a:r>
          </a:p>
          <a:p>
            <a:r>
              <a:rPr lang="en-US" sz="2000" b="0" dirty="0" smtClean="0"/>
              <a:t>Uniform Thresholds, Notwithstanding Different AIA Wording:</a:t>
            </a:r>
          </a:p>
          <a:p>
            <a:pPr lvl="1"/>
            <a:r>
              <a:rPr lang="en-US" sz="1600" b="0" dirty="0" smtClean="0"/>
              <a:t>Inter Partes THRESHOLD.—The Director may not authorize an inter partes review to be instituted unless the </a:t>
            </a:r>
            <a:r>
              <a:rPr lang="en-US" sz="1600" b="0" dirty="0" smtClean="0">
                <a:solidFill>
                  <a:srgbClr val="FFFF00"/>
                </a:solidFill>
              </a:rPr>
              <a:t>Director determines that the information presented in the petition filed under section 311 and any response filed under section 313 shows that there is a reasonable likelihood that the petitioner would prevail</a:t>
            </a:r>
            <a:r>
              <a:rPr lang="en-US" sz="1600" b="0" dirty="0" smtClean="0"/>
              <a:t> with respect to at least 1 of the claims challenged in the petition.</a:t>
            </a:r>
          </a:p>
          <a:p>
            <a:pPr lvl="1"/>
            <a:r>
              <a:rPr lang="en-US" sz="1600" b="0" dirty="0" smtClean="0"/>
              <a:t>Post-Grant THRESHOLD.—The Director may not authorize a post-grant review to be instituted unless the </a:t>
            </a:r>
            <a:r>
              <a:rPr lang="en-US" sz="1600" b="0" dirty="0" smtClean="0">
                <a:solidFill>
                  <a:srgbClr val="FFFF00"/>
                </a:solidFill>
              </a:rPr>
              <a:t>Director determines that the information presented in the petition filed under section 321, if such information is not rebutted, would demonstrate that it is more likely than not</a:t>
            </a:r>
            <a:r>
              <a:rPr lang="en-US" sz="1600" b="0" dirty="0" smtClean="0"/>
              <a:t> that at least 1 of the claims challenged in the petition is unpatentable.</a:t>
            </a:r>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JnJdark">
  <a:themeElements>
    <a:clrScheme name="JnJdar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nJdark">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JnJdar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nJdar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nJdar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nJdar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nJdar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nJdar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nJdar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3200</TotalTime>
  <Words>2446</Words>
  <Application>Microsoft Office PowerPoint</Application>
  <PresentationFormat>On-screen Show (4:3)</PresentationFormat>
  <Paragraphs>150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JnJdark</vt:lpstr>
      <vt:lpstr>The Inside Track to Proposed Rules for Implementation of the America Invents Act</vt:lpstr>
      <vt:lpstr>PROPOSED RULES FOR POST GRANT, Inter partes &amp; Transitional  (BMP) Proceedings </vt:lpstr>
      <vt:lpstr>DELAYED!!!!!  </vt:lpstr>
      <vt:lpstr>PowerPoint Presentation</vt:lpstr>
      <vt:lpstr>Post Grant Rules Package:  What to Look For…..A Timeline</vt:lpstr>
      <vt:lpstr>Post Grant Rules Package: What to Look For  Attention to Due Process</vt:lpstr>
      <vt:lpstr>Post Grant Rules Package: What to Look For   Front Loaded &amp; Fairly Priced</vt:lpstr>
      <vt:lpstr>Post Grant Rules Package: What to Look For   Limited but Sufficient Pre-Institution Disclosure?</vt:lpstr>
      <vt:lpstr>Post Grant Rules Package: What to Look For  Wide Latitude For PO’s Preliminary Response - Uniform Institution Criteria</vt:lpstr>
      <vt:lpstr>Post Grant Rules Package: What to Look For  But just meeting the threshold will not always be enough…</vt:lpstr>
      <vt:lpstr>Post Grant Rules Package: What to Look For   The Director has broad discretion to stay, transfer,  consolidate or terminate petitions &amp; proceedings: </vt:lpstr>
      <vt:lpstr>Post Grant Rules Package: What to Look For  Threshold Showings Will Define The Scope of The Proceedings</vt:lpstr>
      <vt:lpstr>Post Grant Rules Package: What to Look For   Discovery Will be Phased… and Include Board Involvement</vt:lpstr>
      <vt:lpstr>Post Grant Rules Package: What to Look For   PO’s Response Should Respond To All Instituted Grounds; Petitioner’s “Written Comments” Will Be Limited To PO’s Response </vt:lpstr>
      <vt:lpstr>Post Grant Rules Package: What to Look For  Claim Cancellation &amp; Substitutions:  Will be Allowed</vt:lpstr>
      <vt:lpstr>Post Grant Rules Package: What to Look For   Final Hearings Will Decide Many Issues</vt:lpstr>
      <vt:lpstr>Post Grant Rules Package: What to Look For  Transitional Proceedings  Will Simply Be A Form of PGR</vt:lpstr>
      <vt:lpstr>Post Grant Rules Package: What to Look For   “Technological Invention” Will  (Finally) Be Defined </vt:lpstr>
      <vt:lpstr>Blogosphere Buzz</vt:lpstr>
      <vt:lpstr> It Won’t Be Simple!!</vt:lpstr>
      <vt:lpstr>Questions?</vt:lpstr>
      <vt:lpstr>Thank you</vt:lpstr>
      <vt:lpstr>BackGROUND SLIDES</vt:lpstr>
      <vt:lpstr>PowerPoint Presentation</vt:lpstr>
      <vt:lpstr>Taking Stock:  The America Invents Act (I)</vt:lpstr>
      <vt:lpstr>Taking Stock:  The America Invents Act (II)</vt:lpstr>
      <vt:lpstr>Taking Stock:  The America Invents Act (III)</vt:lpstr>
      <vt:lpstr>Taking Stock:  The America Invents Act (IV)</vt:lpstr>
      <vt:lpstr>Taking Stock:  The America Invents Act (V)</vt:lpstr>
      <vt:lpstr>Taking Stock:  The America Invents Act (VI)</vt:lpstr>
      <vt:lpstr>Unresolved Issues</vt:lpstr>
      <vt:lpstr>New Frontiers</vt:lpstr>
    </vt:vector>
  </TitlesOfParts>
  <Company>Johnson &amp; Johnson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pjohnso4</dc:creator>
  <cp:lastModifiedBy>Lucia Triolo</cp:lastModifiedBy>
  <cp:revision>176</cp:revision>
  <cp:lastPrinted>2012-02-07T04:18:56Z</cp:lastPrinted>
  <dcterms:created xsi:type="dcterms:W3CDTF">2003-04-07T23:20:12Z</dcterms:created>
  <dcterms:modified xsi:type="dcterms:W3CDTF">2012-02-07T04:20:54Z</dcterms:modified>
</cp:coreProperties>
</file>